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Merriweather"/>
      <p:regular r:id="rId17"/>
    </p:embeddedFont>
    <p:embeddedFont>
      <p:font typeface="Merriweather"/>
      <p:regular r:id="rId18"/>
    </p:embeddedFont>
    <p:embeddedFont>
      <p:font typeface="Merriweather"/>
      <p:regular r:id="rId19"/>
    </p:embeddedFont>
    <p:embeddedFont>
      <p:font typeface="Merriweather"/>
      <p:regular r:id="rId20"/>
    </p:embeddedFont>
    <p:embeddedFont>
      <p:font typeface="Merriweather"/>
      <p:regular r:id="rId21"/>
    </p:embeddedFont>
    <p:embeddedFont>
      <p:font typeface="Merriweather"/>
      <p:regular r:id="rId22"/>
    </p:embeddedFont>
    <p:embeddedFont>
      <p:font typeface="Merriweather"/>
      <p:regular r:id="rId23"/>
    </p:embeddedFont>
    <p:embeddedFont>
      <p:font typeface="Merriweath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3.png>
</file>

<file path=ppt/media/image-10-1.png>
</file>

<file path=ppt/media/image-1002-1.png>
</file>

<file path=ppt/media/image-1003-1.png>
</file>

<file path=ppt/media/image-1004-1.png>
</file>

<file path=ppt/media/image-1005-1.png>
</file>

<file path=ppt/media/image-1008-1.png>
</file>

<file path=ppt/media/image-1009-1.png>
</file>

<file path=ppt/media/image-1010-1.png>
</file>

<file path=ppt/media/image-1011-1.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6-1.png>
</file>

<file path=ppt/media/image-8-1.png>
</file>

<file path=ppt/media/image-8-2.png>
</file>

<file path=ppt/media/image-8-3.png>
</file>

<file path=ppt/media/image-9-1.png>
</file>

<file path=ppt/media/image-9-2.svg>
</file>

<file path=ppt/media/image-9-3.png>
</file>

<file path=ppt/media/image-9-4.svg>
</file>

<file path=ppt/media/image-9-5.png>
</file>

<file path=ppt/media/image-9-6.svg>
</file>

<file path=ppt/media/image-9-7.png>
</file>

<file path=ppt/media/image-9-8.png>
</file>

<file path=ppt/media/image-9-9.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1010-1.png"/><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1011-1.pn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002-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003-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004-1.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005-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008-1.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009-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609D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41938"/>
          </a:solidFill>
          <a:ln/>
        </p:spPr>
      </p:sp>
      <p:sp>
        <p:nvSpPr>
          <p:cNvPr id="3" name="Shape 1"/>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3180"/>
          </a:solidFill>
          <a:ln/>
        </p:spPr>
      </p:sp>
      <p:sp>
        <p:nvSpPr>
          <p:cNvPr id="3" name="Shape 1"/>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41938">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tel:+971586801974" TargetMode="External"/><Relationship Id="rId5" Type="http://schemas.openxmlformats.org/officeDocument/2006/relationships/hyperlink" Target="mailto:post@realestatedubai.no"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image" Target="../media/image-1-3.png"/><Relationship Id="rId6" Type="http://schemas.openxmlformats.org/officeDocument/2006/relationships/slideLayout" Target="../slideLayouts/slideLayout2.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image" Target="../media/image-3-4.svg"/><Relationship Id="rId5" Type="http://schemas.openxmlformats.org/officeDocument/2006/relationships/image" Target="../media/image-3-5.png"/><Relationship Id="rId6" Type="http://schemas.openxmlformats.org/officeDocument/2006/relationships/image" Target="../media/image-3-6.svg"/><Relationship Id="rId7" Type="http://schemas.openxmlformats.org/officeDocument/2006/relationships/image" Target="../media/image-3-7.png"/><Relationship Id="rId8" Type="http://schemas.openxmlformats.org/officeDocument/2006/relationships/image" Target="../media/image-3-8.svg"/><Relationship Id="rId9" Type="http://schemas.openxmlformats.org/officeDocument/2006/relationships/slideLayout" Target="../slideLayouts/slideLayout4.xml"/><Relationship Id="rId10"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image" Target="../media/image-4-8.svg"/><Relationship Id="rId9" Type="http://schemas.openxmlformats.org/officeDocument/2006/relationships/slideLayout" Target="../slideLayouts/slideLayout5.xml"/><Relationship Id="rId10"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tel:+971586801974" TargetMode="External"/><Relationship Id="rId6" Type="http://schemas.openxmlformats.org/officeDocument/2006/relationships/hyperlink" Target="tel:+4741140200" TargetMode="External"/><Relationship Id="rId9" Type="http://schemas.openxmlformats.org/officeDocument/2006/relationships/hyperlink" Target="mailto:post@realestatedubai.no" TargetMode="External"/><Relationship Id="rId12" Type="http://schemas.openxmlformats.org/officeDocument/2006/relationships/hyperlink" Target="https://wa.me/971586801974" TargetMode="External"/><Relationship Id="rId14" Type="http://schemas.openxmlformats.org/officeDocument/2006/relationships/hyperlink" Target="mailto:post@realestatedubai.no" TargetMode="External"/><Relationship Id="rId1" Type="http://schemas.openxmlformats.org/officeDocument/2006/relationships/image" Target="../media/image-9-1.png"/><Relationship Id="rId2" Type="http://schemas.openxmlformats.org/officeDocument/2006/relationships/image" Target="../media/image-9-2.svg"/><Relationship Id="rId4" Type="http://schemas.openxmlformats.org/officeDocument/2006/relationships/image" Target="../media/image-9-3.png"/><Relationship Id="rId5" Type="http://schemas.openxmlformats.org/officeDocument/2006/relationships/image" Target="../media/image-9-4.svg"/><Relationship Id="rId7" Type="http://schemas.openxmlformats.org/officeDocument/2006/relationships/image" Target="../media/image-9-5.png"/><Relationship Id="rId8" Type="http://schemas.openxmlformats.org/officeDocument/2006/relationships/image" Target="../media/image-9-6.svg"/><Relationship Id="rId10" Type="http://schemas.openxmlformats.org/officeDocument/2006/relationships/image" Target="../media/image-9-7.png"/><Relationship Id="rId11" Type="http://schemas.openxmlformats.org/officeDocument/2006/relationships/image" Target="../media/image-9-8.png"/><Relationship Id="rId13" Type="http://schemas.openxmlformats.org/officeDocument/2006/relationships/image" Target="../media/image-9-9.png"/><Relationship Id="rId15" Type="http://schemas.openxmlformats.org/officeDocument/2006/relationships/slideLayout" Target="../slideLayouts/slideLayout10.xml"/><Relationship Id="rId1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1658422"/>
            <a:ext cx="7416403" cy="2024539"/>
          </a:xfrm>
          <a:prstGeom prst="rect">
            <a:avLst/>
          </a:prstGeom>
          <a:noFill/>
          <a:ln/>
        </p:spPr>
        <p:txBody>
          <a:bodyPr wrap="square" lIns="0" tIns="0" rIns="0" bIns="0" rtlCol="0" anchor="t"/>
          <a:lstStyle/>
          <a:p>
            <a:pPr algn="l" indent="0" marL="0">
              <a:lnSpc>
                <a:spcPts val="5300"/>
              </a:lnSpc>
              <a:buNone/>
            </a:pPr>
            <a:r>
              <a:rPr lang="en-US" sz="4250" dirty="0">
                <a:solidFill>
                  <a:srgbClr val="F5F0F0"/>
                </a:solidFill>
                <a:latin typeface="Merriweather" pitchFamily="34" charset="0"/>
                <a:ea typeface="Merriweather" pitchFamily="34" charset="-122"/>
                <a:cs typeface="Merriweather" pitchFamily="34" charset="-120"/>
              </a:rPr>
              <a:t>Din pålitelige eiendomspartner i Dubai og Ras Al Khaimah</a:t>
            </a:r>
            <a:endParaRPr lang="en-US" sz="4250" dirty="0"/>
          </a:p>
        </p:txBody>
      </p:sp>
      <p:sp>
        <p:nvSpPr>
          <p:cNvPr id="4" name="Text 1"/>
          <p:cNvSpPr/>
          <p:nvPr/>
        </p:nvSpPr>
        <p:spPr>
          <a:xfrm>
            <a:off x="863798" y="4006810"/>
            <a:ext cx="7416403" cy="1727597"/>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Velkommen til realestatedubai.no - din skandinaviske ekspert for eiendomsinvesteringer i De forente arabiske emirater. Med over 30 års erfaring som eiendomsmegler, spesialiserer jeg meg eksklusivt på å hjelpe norske, svenske og danske kunder med å finne de beste investeringsmulighetene i Dubai og Ras Al Khaimah.</a:t>
            </a:r>
            <a:endParaRPr lang="en-US" sz="1700" dirty="0"/>
          </a:p>
        </p:txBody>
      </p:sp>
      <p:pic>
        <p:nvPicPr>
          <p:cNvPr id="5" name="Image 1" descr="preencoded.png">
            <a:hlinkClick r:id="rId3" tooltip=""/>
          </p:cNvPr>
          <p:cNvPicPr>
            <a:picLocks noChangeAspect="1"/>
          </p:cNvPicPr>
          <p:nvPr/>
        </p:nvPicPr>
        <p:blipFill>
          <a:blip r:embed="rId2"/>
          <a:stretch>
            <a:fillRect/>
          </a:stretch>
        </p:blipFill>
        <p:spPr>
          <a:xfrm>
            <a:off x="863798" y="5977295"/>
            <a:ext cx="2349222" cy="593884"/>
          </a:xfrm>
          <a:prstGeom prst="rect">
            <a:avLst/>
          </a:prstGeom>
        </p:spPr>
      </p:pic>
      <p:pic>
        <p:nvPicPr>
          <p:cNvPr id="6" name="Image 2" descr="preencoded.png">
            <a:hlinkClick r:id="rId5" tooltip=""/>
          </p:cNvPr>
          <p:cNvPicPr>
            <a:picLocks noChangeAspect="1"/>
          </p:cNvPicPr>
          <p:nvPr/>
        </p:nvPicPr>
        <p:blipFill>
          <a:blip r:embed="rId4"/>
          <a:stretch>
            <a:fillRect/>
          </a:stretch>
        </p:blipFill>
        <p:spPr>
          <a:xfrm>
            <a:off x="3320891" y="5977295"/>
            <a:ext cx="1989653" cy="59388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63798" y="990600"/>
            <a:ext cx="7110532" cy="539948"/>
          </a:xfrm>
          <a:prstGeom prst="rect">
            <a:avLst/>
          </a:prstGeom>
          <a:noFill/>
          <a:ln/>
        </p:spPr>
        <p:txBody>
          <a:bodyPr wrap="none" lIns="0" tIns="0" rIns="0" bIns="0" rtlCol="0" anchor="t"/>
          <a:lstStyle/>
          <a:p>
            <a:pPr algn="l" indent="0" marL="0">
              <a:lnSpc>
                <a:spcPts val="4250"/>
              </a:lnSpc>
              <a:buNone/>
            </a:pPr>
            <a:r>
              <a:rPr lang="en-US" sz="3400" dirty="0">
                <a:solidFill>
                  <a:srgbClr val="F5F0F0"/>
                </a:solidFill>
                <a:latin typeface="Merriweather" pitchFamily="34" charset="0"/>
                <a:ea typeface="Merriweather" pitchFamily="34" charset="-122"/>
                <a:cs typeface="Merriweather" pitchFamily="34" charset="-120"/>
              </a:rPr>
              <a:t>Din drømmeeiendom i UAE venter</a:t>
            </a:r>
            <a:endParaRPr lang="en-US" sz="3400" dirty="0"/>
          </a:p>
        </p:txBody>
      </p:sp>
      <p:sp>
        <p:nvSpPr>
          <p:cNvPr id="3" name="Text 1"/>
          <p:cNvSpPr/>
          <p:nvPr/>
        </p:nvSpPr>
        <p:spPr>
          <a:xfrm>
            <a:off x="863798" y="1962388"/>
            <a:ext cx="12902803" cy="691039"/>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Dubai og Ras Al Khaimah representerer noen av de mest spennende eiendomsmulighetene i verden. Med skattefrie fordeler, høy avkastning, fantastisk livskvalitet og en raskt voksende økonomi, er det aldri vært en bedre tid å investere.</a:t>
            </a:r>
            <a:endParaRPr lang="en-US" sz="1700" dirty="0"/>
          </a:p>
        </p:txBody>
      </p:sp>
      <p:sp>
        <p:nvSpPr>
          <p:cNvPr id="4" name="Text 2"/>
          <p:cNvSpPr/>
          <p:nvPr/>
        </p:nvSpPr>
        <p:spPr>
          <a:xfrm>
            <a:off x="863798" y="2896314"/>
            <a:ext cx="12902803" cy="691039"/>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Som din personlige eiendomsmegler står jeg klar til å guide deg gjennom hver fase av prosessen. Fra første samtale til du holder nøklene i hånden - og videre med utleiehjelp om ønskelig - er jeg din partner for suksess.</a:t>
            </a:r>
            <a:endParaRPr lang="en-US" sz="1700" dirty="0"/>
          </a:p>
        </p:txBody>
      </p:sp>
      <p:sp>
        <p:nvSpPr>
          <p:cNvPr id="5" name="Text 3"/>
          <p:cNvSpPr/>
          <p:nvPr/>
        </p:nvSpPr>
        <p:spPr>
          <a:xfrm>
            <a:off x="863798" y="3938111"/>
            <a:ext cx="4120991" cy="712708"/>
          </a:xfrm>
          <a:prstGeom prst="rect">
            <a:avLst/>
          </a:prstGeom>
          <a:noFill/>
          <a:ln/>
        </p:spPr>
        <p:txBody>
          <a:bodyPr wrap="none" lIns="0" tIns="0" rIns="0" bIns="0" rtlCol="0" anchor="t"/>
          <a:lstStyle/>
          <a:p>
            <a:pPr algn="ctr" indent="0" marL="0">
              <a:lnSpc>
                <a:spcPts val="5600"/>
              </a:lnSpc>
              <a:buNone/>
            </a:pPr>
            <a:r>
              <a:rPr lang="en-US" sz="5600" dirty="0">
                <a:solidFill>
                  <a:srgbClr val="E2E6E9"/>
                </a:solidFill>
                <a:latin typeface="Merriweather" pitchFamily="34" charset="0"/>
                <a:ea typeface="Merriweather" pitchFamily="34" charset="-122"/>
                <a:cs typeface="Merriweather" pitchFamily="34" charset="-120"/>
              </a:rPr>
              <a:t>30+</a:t>
            </a:r>
            <a:endParaRPr lang="en-US" sz="5600" dirty="0"/>
          </a:p>
        </p:txBody>
      </p:sp>
      <p:sp>
        <p:nvSpPr>
          <p:cNvPr id="6" name="Text 4"/>
          <p:cNvSpPr/>
          <p:nvPr/>
        </p:nvSpPr>
        <p:spPr>
          <a:xfrm>
            <a:off x="1574483" y="4920615"/>
            <a:ext cx="2699623" cy="337304"/>
          </a:xfrm>
          <a:prstGeom prst="rect">
            <a:avLst/>
          </a:prstGeom>
          <a:noFill/>
          <a:ln/>
        </p:spPr>
        <p:txBody>
          <a:bodyPr wrap="none" lIns="0" tIns="0" rIns="0" bIns="0" rtlCol="0" anchor="t"/>
          <a:lstStyle/>
          <a:p>
            <a:pPr algn="ctr"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Års erfaring</a:t>
            </a:r>
            <a:endParaRPr lang="en-US" sz="2100" dirty="0"/>
          </a:p>
        </p:txBody>
      </p:sp>
      <p:sp>
        <p:nvSpPr>
          <p:cNvPr id="7" name="Text 5"/>
          <p:cNvSpPr/>
          <p:nvPr/>
        </p:nvSpPr>
        <p:spPr>
          <a:xfrm>
            <a:off x="863798" y="5387459"/>
            <a:ext cx="4120991" cy="345519"/>
          </a:xfrm>
          <a:prstGeom prst="rect">
            <a:avLst/>
          </a:prstGeom>
          <a:noFill/>
          <a:ln/>
        </p:spPr>
        <p:txBody>
          <a:bodyPr wrap="none" lIns="0" tIns="0" rIns="0" bIns="0" rtlCol="0" anchor="t"/>
          <a:lstStyle/>
          <a:p>
            <a:pPr algn="ctr"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Som eiendomsmegler</a:t>
            </a:r>
            <a:endParaRPr lang="en-US" sz="1700" dirty="0"/>
          </a:p>
        </p:txBody>
      </p:sp>
      <p:sp>
        <p:nvSpPr>
          <p:cNvPr id="8" name="Text 6"/>
          <p:cNvSpPr/>
          <p:nvPr/>
        </p:nvSpPr>
        <p:spPr>
          <a:xfrm>
            <a:off x="5254704" y="3938111"/>
            <a:ext cx="4120991" cy="712708"/>
          </a:xfrm>
          <a:prstGeom prst="rect">
            <a:avLst/>
          </a:prstGeom>
          <a:noFill/>
          <a:ln/>
        </p:spPr>
        <p:txBody>
          <a:bodyPr wrap="none" lIns="0" tIns="0" rIns="0" bIns="0" rtlCol="0" anchor="t"/>
          <a:lstStyle/>
          <a:p>
            <a:pPr algn="ctr" indent="0" marL="0">
              <a:lnSpc>
                <a:spcPts val="5600"/>
              </a:lnSpc>
              <a:buNone/>
            </a:pPr>
            <a:r>
              <a:rPr lang="en-US" sz="5600" dirty="0">
                <a:solidFill>
                  <a:srgbClr val="E2E6E9"/>
                </a:solidFill>
                <a:latin typeface="Merriweather" pitchFamily="34" charset="0"/>
                <a:ea typeface="Merriweather" pitchFamily="34" charset="-122"/>
                <a:cs typeface="Merriweather" pitchFamily="34" charset="-120"/>
              </a:rPr>
              <a:t>100+</a:t>
            </a:r>
            <a:endParaRPr lang="en-US" sz="5600" dirty="0"/>
          </a:p>
        </p:txBody>
      </p:sp>
      <p:sp>
        <p:nvSpPr>
          <p:cNvPr id="9" name="Text 7"/>
          <p:cNvSpPr/>
          <p:nvPr/>
        </p:nvSpPr>
        <p:spPr>
          <a:xfrm>
            <a:off x="5965388" y="4920615"/>
            <a:ext cx="2699623" cy="337304"/>
          </a:xfrm>
          <a:prstGeom prst="rect">
            <a:avLst/>
          </a:prstGeom>
          <a:noFill/>
          <a:ln/>
        </p:spPr>
        <p:txBody>
          <a:bodyPr wrap="none" lIns="0" tIns="0" rIns="0" bIns="0" rtlCol="0" anchor="t"/>
          <a:lstStyle/>
          <a:p>
            <a:pPr algn="ctr"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Fornøyde kunder</a:t>
            </a:r>
            <a:endParaRPr lang="en-US" sz="2100" dirty="0"/>
          </a:p>
        </p:txBody>
      </p:sp>
      <p:sp>
        <p:nvSpPr>
          <p:cNvPr id="10" name="Text 8"/>
          <p:cNvSpPr/>
          <p:nvPr/>
        </p:nvSpPr>
        <p:spPr>
          <a:xfrm>
            <a:off x="5254704" y="5387459"/>
            <a:ext cx="4120991" cy="345519"/>
          </a:xfrm>
          <a:prstGeom prst="rect">
            <a:avLst/>
          </a:prstGeom>
          <a:noFill/>
          <a:ln/>
        </p:spPr>
        <p:txBody>
          <a:bodyPr wrap="none" lIns="0" tIns="0" rIns="0" bIns="0" rtlCol="0" anchor="t"/>
          <a:lstStyle/>
          <a:p>
            <a:pPr algn="ctr"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Fra Skandinavia</a:t>
            </a:r>
            <a:endParaRPr lang="en-US" sz="1700" dirty="0"/>
          </a:p>
        </p:txBody>
      </p:sp>
      <p:sp>
        <p:nvSpPr>
          <p:cNvPr id="11" name="Text 9"/>
          <p:cNvSpPr/>
          <p:nvPr/>
        </p:nvSpPr>
        <p:spPr>
          <a:xfrm>
            <a:off x="9645610" y="3938111"/>
            <a:ext cx="4120991" cy="712708"/>
          </a:xfrm>
          <a:prstGeom prst="rect">
            <a:avLst/>
          </a:prstGeom>
          <a:noFill/>
          <a:ln/>
        </p:spPr>
        <p:txBody>
          <a:bodyPr wrap="none" lIns="0" tIns="0" rIns="0" bIns="0" rtlCol="0" anchor="t"/>
          <a:lstStyle/>
          <a:p>
            <a:pPr algn="ctr" indent="0" marL="0">
              <a:lnSpc>
                <a:spcPts val="5600"/>
              </a:lnSpc>
              <a:buNone/>
            </a:pPr>
            <a:r>
              <a:rPr lang="en-US" sz="5600" dirty="0">
                <a:solidFill>
                  <a:srgbClr val="E2E6E9"/>
                </a:solidFill>
                <a:latin typeface="Merriweather" pitchFamily="34" charset="0"/>
                <a:ea typeface="Merriweather" pitchFamily="34" charset="-122"/>
                <a:cs typeface="Merriweather" pitchFamily="34" charset="-120"/>
              </a:rPr>
              <a:t>24/7</a:t>
            </a:r>
            <a:endParaRPr lang="en-US" sz="5600" dirty="0"/>
          </a:p>
        </p:txBody>
      </p:sp>
      <p:sp>
        <p:nvSpPr>
          <p:cNvPr id="12" name="Text 10"/>
          <p:cNvSpPr/>
          <p:nvPr/>
        </p:nvSpPr>
        <p:spPr>
          <a:xfrm>
            <a:off x="10356294" y="4920615"/>
            <a:ext cx="2699623" cy="337304"/>
          </a:xfrm>
          <a:prstGeom prst="rect">
            <a:avLst/>
          </a:prstGeom>
          <a:noFill/>
          <a:ln/>
        </p:spPr>
        <p:txBody>
          <a:bodyPr wrap="none" lIns="0" tIns="0" rIns="0" bIns="0" rtlCol="0" anchor="t"/>
          <a:lstStyle/>
          <a:p>
            <a:pPr algn="ctr"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Tilgjengelighet</a:t>
            </a:r>
            <a:endParaRPr lang="en-US" sz="2100" dirty="0"/>
          </a:p>
        </p:txBody>
      </p:sp>
      <p:sp>
        <p:nvSpPr>
          <p:cNvPr id="13" name="Text 11"/>
          <p:cNvSpPr/>
          <p:nvPr/>
        </p:nvSpPr>
        <p:spPr>
          <a:xfrm>
            <a:off x="9645610" y="5387459"/>
            <a:ext cx="4120991" cy="345519"/>
          </a:xfrm>
          <a:prstGeom prst="rect">
            <a:avLst/>
          </a:prstGeom>
          <a:noFill/>
          <a:ln/>
        </p:spPr>
        <p:txBody>
          <a:bodyPr wrap="none" lIns="0" tIns="0" rIns="0" bIns="0" rtlCol="0" anchor="t"/>
          <a:lstStyle/>
          <a:p>
            <a:pPr algn="ctr"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Når du trenger meg</a:t>
            </a:r>
            <a:endParaRPr lang="en-US" sz="1700" dirty="0"/>
          </a:p>
        </p:txBody>
      </p:sp>
      <p:sp>
        <p:nvSpPr>
          <p:cNvPr id="14" name="Shape 12"/>
          <p:cNvSpPr/>
          <p:nvPr/>
        </p:nvSpPr>
        <p:spPr>
          <a:xfrm>
            <a:off x="863798" y="5975866"/>
            <a:ext cx="12902803" cy="1263015"/>
          </a:xfrm>
          <a:prstGeom prst="roundRect">
            <a:avLst>
              <a:gd name="adj" fmla="val 7182"/>
            </a:avLst>
          </a:prstGeom>
          <a:solidFill>
            <a:srgbClr val="001D4D"/>
          </a:solidFill>
          <a:ln/>
        </p:spPr>
      </p:sp>
      <p:pic>
        <p:nvPicPr>
          <p:cNvPr id="15" name="Image 0" descr="preencoded.png">    </p:cNvPr>
          <p:cNvPicPr>
            <a:picLocks noChangeAspect="1"/>
          </p:cNvPicPr>
          <p:nvPr/>
        </p:nvPicPr>
        <p:blipFill>
          <a:blip r:embed="rId1"/>
          <a:stretch>
            <a:fillRect/>
          </a:stretch>
        </p:blipFill>
        <p:spPr>
          <a:xfrm>
            <a:off x="1079659" y="6300549"/>
            <a:ext cx="269915" cy="215860"/>
          </a:xfrm>
          <a:prstGeom prst="rect">
            <a:avLst/>
          </a:prstGeom>
        </p:spPr>
      </p:pic>
      <p:sp>
        <p:nvSpPr>
          <p:cNvPr id="16" name="Text 13"/>
          <p:cNvSpPr/>
          <p:nvPr/>
        </p:nvSpPr>
        <p:spPr>
          <a:xfrm>
            <a:off x="1565434" y="6245662"/>
            <a:ext cx="11985308" cy="691039"/>
          </a:xfrm>
          <a:prstGeom prst="rect">
            <a:avLst/>
          </a:prstGeom>
          <a:noFill/>
          <a:ln/>
        </p:spPr>
        <p:txBody>
          <a:bodyPr wrap="square" lIns="0" tIns="0" rIns="0" bIns="0" rtlCol="0" anchor="t"/>
          <a:lstStyle/>
          <a:p>
            <a:pPr algn="l" indent="0" marL="0">
              <a:lnSpc>
                <a:spcPts val="2700"/>
              </a:lnSpc>
              <a:buNone/>
            </a:pPr>
            <a:r>
              <a:rPr lang="en-US" sz="1700" b="1" dirty="0">
                <a:solidFill>
                  <a:srgbClr val="FFFFFF"/>
                </a:solidFill>
                <a:latin typeface="Merriweather" pitchFamily="34" charset="0"/>
                <a:ea typeface="Merriweather" pitchFamily="34" charset="-122"/>
                <a:cs typeface="Merriweather" pitchFamily="34" charset="-120"/>
              </a:rPr>
              <a:t>realestatedubai.no</a:t>
            </a:r>
            <a:pPr algn="l" indent="0" marL="0">
              <a:lnSpc>
                <a:spcPts val="2700"/>
              </a:lnSpc>
              <a:buNone/>
            </a:pPr>
            <a:r>
              <a:rPr lang="en-US" sz="1700" dirty="0">
                <a:solidFill>
                  <a:srgbClr val="FFFFFF"/>
                </a:solidFill>
                <a:latin typeface="Merriweather" pitchFamily="34" charset="0"/>
                <a:ea typeface="Merriweather" pitchFamily="34" charset="-122"/>
                <a:cs typeface="Merriweather" pitchFamily="34" charset="-120"/>
              </a:rPr>
              <a:t> - Din pålitelige partner for eiendomsinvesteringer i Dubai og Ras Al Khaimah. Kontakt meg i dag for en uforpliktende samtale om dine muligheter.</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1342668"/>
            <a:ext cx="8351163" cy="539948"/>
          </a:xfrm>
          <a:prstGeom prst="rect">
            <a:avLst/>
          </a:prstGeom>
          <a:noFill/>
          <a:ln/>
        </p:spPr>
        <p:txBody>
          <a:bodyPr wrap="none" lIns="0" tIns="0" rIns="0" bIns="0" rtlCol="0" anchor="t"/>
          <a:lstStyle/>
          <a:p>
            <a:pPr algn="l" indent="0" marL="0">
              <a:lnSpc>
                <a:spcPts val="4250"/>
              </a:lnSpc>
              <a:buNone/>
            </a:pPr>
            <a:r>
              <a:rPr lang="en-US" sz="3400" dirty="0">
                <a:solidFill>
                  <a:srgbClr val="F5F0F0"/>
                </a:solidFill>
                <a:latin typeface="Merriweather" pitchFamily="34" charset="0"/>
                <a:ea typeface="Merriweather" pitchFamily="34" charset="-122"/>
                <a:cs typeface="Merriweather" pitchFamily="34" charset="-120"/>
              </a:rPr>
              <a:t>Hvorfor velge Dubai og Ras Al Khaimah?</a:t>
            </a:r>
            <a:endParaRPr lang="en-US" sz="3400" dirty="0"/>
          </a:p>
        </p:txBody>
      </p:sp>
      <p:sp>
        <p:nvSpPr>
          <p:cNvPr id="3" name="Text 1"/>
          <p:cNvSpPr/>
          <p:nvPr/>
        </p:nvSpPr>
        <p:spPr>
          <a:xfrm>
            <a:off x="863798" y="2422327"/>
            <a:ext cx="5612963" cy="404932"/>
          </a:xfrm>
          <a:prstGeom prst="rect">
            <a:avLst/>
          </a:prstGeom>
          <a:noFill/>
          <a:ln/>
        </p:spPr>
        <p:txBody>
          <a:bodyPr wrap="none" lIns="0" tIns="0" rIns="0" bIns="0" rtlCol="0" anchor="t"/>
          <a:lstStyle/>
          <a:p>
            <a:pPr algn="l" indent="0" marL="0">
              <a:lnSpc>
                <a:spcPts val="3150"/>
              </a:lnSpc>
              <a:buNone/>
            </a:pPr>
            <a:r>
              <a:rPr lang="en-US" sz="2550" dirty="0">
                <a:solidFill>
                  <a:srgbClr val="F5F0F0"/>
                </a:solidFill>
                <a:latin typeface="Merriweather" pitchFamily="34" charset="0"/>
                <a:ea typeface="Merriweather" pitchFamily="34" charset="-122"/>
                <a:cs typeface="Merriweather" pitchFamily="34" charset="-120"/>
              </a:rPr>
              <a:t>Dubai - Verdens mest dynamiske by</a:t>
            </a:r>
            <a:endParaRPr lang="en-US" sz="2550" dirty="0"/>
          </a:p>
        </p:txBody>
      </p:sp>
      <p:sp>
        <p:nvSpPr>
          <p:cNvPr id="4" name="Text 2"/>
          <p:cNvSpPr/>
          <p:nvPr/>
        </p:nvSpPr>
        <p:spPr>
          <a:xfrm>
            <a:off x="863798" y="3043118"/>
            <a:ext cx="6187916" cy="1727597"/>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Dubai fortsetter å være et av verdens mest attraktive investeringsmål for eiendom. Med sin strategiske beliggenhet, skattefrie fordeler, og verdensledende infrastruktur tilbyr Dubai unike muligheter for både bolig og investering.</a:t>
            </a:r>
            <a:endParaRPr lang="en-US" sz="1700" dirty="0"/>
          </a:p>
        </p:txBody>
      </p:sp>
      <p:sp>
        <p:nvSpPr>
          <p:cNvPr id="5" name="Text 3"/>
          <p:cNvSpPr/>
          <p:nvPr/>
        </p:nvSpPr>
        <p:spPr>
          <a:xfrm>
            <a:off x="863798" y="4965025"/>
            <a:ext cx="6187916" cy="1727597"/>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Fra luksuriøse strandeiendommer til moderne leiligheter i byens hjerte, Dubai har noe for enhver smak og budsjett. Markedet har vist stabil vekst, og med pågående megaprosjekter som forberedelsene til Expo og nye utviklingsområder, er fremtidsutsiktene strålende.</a:t>
            </a:r>
            <a:endParaRPr lang="en-US" sz="1700" dirty="0"/>
          </a:p>
        </p:txBody>
      </p:sp>
      <p:sp>
        <p:nvSpPr>
          <p:cNvPr id="6" name="Text 4"/>
          <p:cNvSpPr/>
          <p:nvPr/>
        </p:nvSpPr>
        <p:spPr>
          <a:xfrm>
            <a:off x="7586305" y="2422327"/>
            <a:ext cx="5654159" cy="404932"/>
          </a:xfrm>
          <a:prstGeom prst="rect">
            <a:avLst/>
          </a:prstGeom>
          <a:noFill/>
          <a:ln/>
        </p:spPr>
        <p:txBody>
          <a:bodyPr wrap="none" lIns="0" tIns="0" rIns="0" bIns="0" rtlCol="0" anchor="t"/>
          <a:lstStyle/>
          <a:p>
            <a:pPr algn="l" indent="0" marL="0">
              <a:lnSpc>
                <a:spcPts val="3150"/>
              </a:lnSpc>
              <a:buNone/>
            </a:pPr>
            <a:r>
              <a:rPr lang="en-US" sz="2550" dirty="0">
                <a:solidFill>
                  <a:srgbClr val="F5F0F0"/>
                </a:solidFill>
                <a:latin typeface="Merriweather" pitchFamily="34" charset="0"/>
                <a:ea typeface="Merriweather" pitchFamily="34" charset="-122"/>
                <a:cs typeface="Merriweather" pitchFamily="34" charset="-120"/>
              </a:rPr>
              <a:t>Ras Al Khaimah - Den skjulte perlen</a:t>
            </a:r>
            <a:endParaRPr lang="en-US" sz="2550" dirty="0"/>
          </a:p>
        </p:txBody>
      </p:sp>
      <p:sp>
        <p:nvSpPr>
          <p:cNvPr id="7" name="Text 5"/>
          <p:cNvSpPr/>
          <p:nvPr/>
        </p:nvSpPr>
        <p:spPr>
          <a:xfrm>
            <a:off x="7586305" y="3043118"/>
            <a:ext cx="6187916" cy="1727597"/>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Ras Al Khaimah representerer en fantastisk mulighet for investorer som søker høyere avkastning og lavere inngangsbarrierer. Dette nordligste emiratet kombinerer naturskjønn beliggenhet med moderne fasiliteter og en raskt voksende eiendomssektor.</a:t>
            </a:r>
            <a:endParaRPr lang="en-US" sz="1700" dirty="0"/>
          </a:p>
        </p:txBody>
      </p:sp>
      <p:sp>
        <p:nvSpPr>
          <p:cNvPr id="8" name="Text 6"/>
          <p:cNvSpPr/>
          <p:nvPr/>
        </p:nvSpPr>
        <p:spPr>
          <a:xfrm>
            <a:off x="7586305" y="4965025"/>
            <a:ext cx="6187916" cy="1727597"/>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Med lavere priser enn Dubai, men samme skattefrie fordeler og livsstandard, tilbyr Ras Al Khaimah eksepsjonelt god verdi. Området opplever betydelig vekst innen turisme og infrastruktur, noe som gjør det til et fremragende investeringsvalg for fremtidsrettede skandinaver.</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65810" y="526494"/>
            <a:ext cx="7613928" cy="478631"/>
          </a:xfrm>
          <a:prstGeom prst="rect">
            <a:avLst/>
          </a:prstGeom>
          <a:noFill/>
          <a:ln/>
        </p:spPr>
        <p:txBody>
          <a:bodyPr wrap="none" lIns="0" tIns="0" rIns="0" bIns="0" rtlCol="0" anchor="t"/>
          <a:lstStyle/>
          <a:p>
            <a:pPr algn="l" indent="0" marL="0">
              <a:lnSpc>
                <a:spcPts val="3750"/>
              </a:lnSpc>
              <a:buNone/>
            </a:pPr>
            <a:r>
              <a:rPr lang="en-US" sz="3000" dirty="0">
                <a:solidFill>
                  <a:srgbClr val="000000"/>
                </a:solidFill>
                <a:latin typeface="Merriweather" pitchFamily="34" charset="0"/>
                <a:ea typeface="Merriweather" pitchFamily="34" charset="-122"/>
                <a:cs typeface="Merriweather" pitchFamily="34" charset="-120"/>
              </a:rPr>
              <a:t>Mine tjenester - Alt du trenger på ett sted</a:t>
            </a:r>
            <a:endParaRPr lang="en-US" sz="3000" dirty="0"/>
          </a:p>
        </p:txBody>
      </p:sp>
      <p:sp>
        <p:nvSpPr>
          <p:cNvPr id="3" name="Text 1"/>
          <p:cNvSpPr/>
          <p:nvPr/>
        </p:nvSpPr>
        <p:spPr>
          <a:xfrm>
            <a:off x="765810" y="1388031"/>
            <a:ext cx="13098780" cy="612458"/>
          </a:xfrm>
          <a:prstGeom prst="rect">
            <a:avLst/>
          </a:prstGeom>
          <a:noFill/>
          <a:ln/>
        </p:spPr>
        <p:txBody>
          <a:bodyPr wrap="square" lIns="0" tIns="0" rIns="0" bIns="0" rtlCol="0" anchor="t"/>
          <a:lstStyle/>
          <a:p>
            <a:pPr algn="l" indent="0" marL="0">
              <a:lnSpc>
                <a:spcPts val="2400"/>
              </a:lnSpc>
              <a:buNone/>
            </a:pPr>
            <a:r>
              <a:rPr lang="en-US" sz="1500" dirty="0">
                <a:solidFill>
                  <a:srgbClr val="000000"/>
                </a:solidFill>
                <a:latin typeface="Merriweather" pitchFamily="34" charset="0"/>
                <a:ea typeface="Merriweather" pitchFamily="34" charset="-122"/>
                <a:cs typeface="Merriweather" pitchFamily="34" charset="-120"/>
              </a:rPr>
              <a:t>Som din personlige eiendomsmegler i UAE tilbyr jeg en komplett pakke av tjenester som sikrer en sømløs og trygg kjøpsprosess fra start til slutt.</a:t>
            </a:r>
            <a:endParaRPr lang="en-US" sz="1500" dirty="0"/>
          </a:p>
        </p:txBody>
      </p:sp>
      <p:sp>
        <p:nvSpPr>
          <p:cNvPr id="4" name="Shape 2"/>
          <p:cNvSpPr/>
          <p:nvPr/>
        </p:nvSpPr>
        <p:spPr>
          <a:xfrm>
            <a:off x="765810" y="2215872"/>
            <a:ext cx="6453664" cy="2802731"/>
          </a:xfrm>
          <a:prstGeom prst="roundRect">
            <a:avLst>
              <a:gd name="adj" fmla="val 2869"/>
            </a:avLst>
          </a:prstGeom>
          <a:solidFill>
            <a:srgbClr val="003180"/>
          </a:solidFill>
          <a:ln w="7620">
            <a:solidFill>
              <a:srgbClr val="194A99"/>
            </a:solidFill>
            <a:prstDash val="solid"/>
          </a:ln>
        </p:spPr>
      </p:sp>
      <p:sp>
        <p:nvSpPr>
          <p:cNvPr id="5" name="Shape 3"/>
          <p:cNvSpPr/>
          <p:nvPr/>
        </p:nvSpPr>
        <p:spPr>
          <a:xfrm>
            <a:off x="964883" y="2414945"/>
            <a:ext cx="574358" cy="574358"/>
          </a:xfrm>
          <a:prstGeom prst="roundRect">
            <a:avLst>
              <a:gd name="adj" fmla="val 15918792"/>
            </a:avLst>
          </a:prstGeom>
          <a:solidFill>
            <a:srgbClr val="609DFF"/>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122759" y="2572822"/>
            <a:ext cx="258485" cy="258485"/>
          </a:xfrm>
          <a:prstGeom prst="rect">
            <a:avLst/>
          </a:prstGeom>
        </p:spPr>
      </p:pic>
      <p:sp>
        <p:nvSpPr>
          <p:cNvPr id="7" name="Text 4"/>
          <p:cNvSpPr/>
          <p:nvPr/>
        </p:nvSpPr>
        <p:spPr>
          <a:xfrm>
            <a:off x="964883" y="3180755"/>
            <a:ext cx="2603302" cy="299085"/>
          </a:xfrm>
          <a:prstGeom prst="rect">
            <a:avLst/>
          </a:prstGeom>
          <a:noFill/>
          <a:ln/>
        </p:spPr>
        <p:txBody>
          <a:bodyPr wrap="none" lIns="0" tIns="0" rIns="0" bIns="0" rtlCol="0" anchor="t"/>
          <a:lstStyle/>
          <a:p>
            <a:pPr algn="l" indent="0" marL="0">
              <a:lnSpc>
                <a:spcPts val="2350"/>
              </a:lnSpc>
              <a:buNone/>
            </a:pPr>
            <a:r>
              <a:rPr lang="en-US" sz="1850" dirty="0">
                <a:solidFill>
                  <a:srgbClr val="FFFFFF"/>
                </a:solidFill>
                <a:latin typeface="Merriweather" pitchFamily="34" charset="0"/>
                <a:ea typeface="Merriweather" pitchFamily="34" charset="-122"/>
                <a:cs typeface="Merriweather" pitchFamily="34" charset="-120"/>
              </a:rPr>
              <a:t>Investeringsprosjekter</a:t>
            </a:r>
            <a:endParaRPr lang="en-US" sz="1850" dirty="0"/>
          </a:p>
        </p:txBody>
      </p:sp>
      <p:sp>
        <p:nvSpPr>
          <p:cNvPr id="8" name="Text 5"/>
          <p:cNvSpPr/>
          <p:nvPr/>
        </p:nvSpPr>
        <p:spPr>
          <a:xfrm>
            <a:off x="964883" y="3594616"/>
            <a:ext cx="6055519" cy="1224915"/>
          </a:xfrm>
          <a:prstGeom prst="rect">
            <a:avLst/>
          </a:prstGeom>
          <a:noFill/>
          <a:ln/>
        </p:spPr>
        <p:txBody>
          <a:bodyPr wrap="square" lIns="0" tIns="0" rIns="0" bIns="0" rtlCol="0" anchor="t"/>
          <a:lstStyle/>
          <a:p>
            <a:pPr algn="l" indent="0" marL="0">
              <a:lnSpc>
                <a:spcPts val="2400"/>
              </a:lnSpc>
              <a:buNone/>
            </a:pPr>
            <a:r>
              <a:rPr lang="en-US" sz="1500" dirty="0">
                <a:solidFill>
                  <a:srgbClr val="FFFFFF"/>
                </a:solidFill>
                <a:latin typeface="Merriweather" pitchFamily="34" charset="0"/>
                <a:ea typeface="Merriweather" pitchFamily="34" charset="-122"/>
                <a:cs typeface="Merriweather" pitchFamily="34" charset="-120"/>
              </a:rPr>
              <a:t>Jeg har tilgang til de beste investeringsprosjektene i Dubai og Ras Al Khaimah. Gjennom nære relasjoner med ledende utviklere får mine kunder eksklusiv tilgang til attraktive prosjekter før de lanseres til det bredere markedet.</a:t>
            </a:r>
            <a:endParaRPr lang="en-US" sz="1500" dirty="0"/>
          </a:p>
        </p:txBody>
      </p:sp>
      <p:sp>
        <p:nvSpPr>
          <p:cNvPr id="9" name="Shape 6"/>
          <p:cNvSpPr/>
          <p:nvPr/>
        </p:nvSpPr>
        <p:spPr>
          <a:xfrm>
            <a:off x="7410926" y="2215872"/>
            <a:ext cx="6453664" cy="2802731"/>
          </a:xfrm>
          <a:prstGeom prst="roundRect">
            <a:avLst>
              <a:gd name="adj" fmla="val 2869"/>
            </a:avLst>
          </a:prstGeom>
          <a:solidFill>
            <a:srgbClr val="003180"/>
          </a:solidFill>
          <a:ln w="7620">
            <a:solidFill>
              <a:srgbClr val="194A99"/>
            </a:solidFill>
            <a:prstDash val="solid"/>
          </a:ln>
        </p:spPr>
      </p:sp>
      <p:sp>
        <p:nvSpPr>
          <p:cNvPr id="10" name="Shape 7"/>
          <p:cNvSpPr/>
          <p:nvPr/>
        </p:nvSpPr>
        <p:spPr>
          <a:xfrm>
            <a:off x="7609999" y="2414945"/>
            <a:ext cx="574358" cy="574358"/>
          </a:xfrm>
          <a:prstGeom prst="roundRect">
            <a:avLst>
              <a:gd name="adj" fmla="val 15918792"/>
            </a:avLst>
          </a:prstGeom>
          <a:solidFill>
            <a:srgbClr val="609DFF"/>
          </a:solidFill>
          <a:ln/>
        </p:spPr>
      </p:sp>
      <p:pic>
        <p:nvPicPr>
          <p:cNvPr id="1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67876" y="2572822"/>
            <a:ext cx="258485" cy="258485"/>
          </a:xfrm>
          <a:prstGeom prst="rect">
            <a:avLst/>
          </a:prstGeom>
        </p:spPr>
      </p:pic>
      <p:sp>
        <p:nvSpPr>
          <p:cNvPr id="12" name="Text 8"/>
          <p:cNvSpPr/>
          <p:nvPr/>
        </p:nvSpPr>
        <p:spPr>
          <a:xfrm>
            <a:off x="7609999" y="3180755"/>
            <a:ext cx="3350300" cy="299085"/>
          </a:xfrm>
          <a:prstGeom prst="rect">
            <a:avLst/>
          </a:prstGeom>
          <a:noFill/>
          <a:ln/>
        </p:spPr>
        <p:txBody>
          <a:bodyPr wrap="none" lIns="0" tIns="0" rIns="0" bIns="0" rtlCol="0" anchor="t"/>
          <a:lstStyle/>
          <a:p>
            <a:pPr algn="l" indent="0" marL="0">
              <a:lnSpc>
                <a:spcPts val="2350"/>
              </a:lnSpc>
              <a:buNone/>
            </a:pPr>
            <a:r>
              <a:rPr lang="en-US" sz="1850" dirty="0">
                <a:solidFill>
                  <a:srgbClr val="FFFFFF"/>
                </a:solidFill>
                <a:latin typeface="Merriweather" pitchFamily="34" charset="0"/>
                <a:ea typeface="Merriweather" pitchFamily="34" charset="-122"/>
                <a:cs typeface="Merriweather" pitchFamily="34" charset="-120"/>
              </a:rPr>
              <a:t>Finansiering i Emirates Bank</a:t>
            </a:r>
            <a:endParaRPr lang="en-US" sz="1850" dirty="0"/>
          </a:p>
        </p:txBody>
      </p:sp>
      <p:sp>
        <p:nvSpPr>
          <p:cNvPr id="13" name="Text 9"/>
          <p:cNvSpPr/>
          <p:nvPr/>
        </p:nvSpPr>
        <p:spPr>
          <a:xfrm>
            <a:off x="7609999" y="3594616"/>
            <a:ext cx="6055519" cy="918686"/>
          </a:xfrm>
          <a:prstGeom prst="rect">
            <a:avLst/>
          </a:prstGeom>
          <a:noFill/>
          <a:ln/>
        </p:spPr>
        <p:txBody>
          <a:bodyPr wrap="square" lIns="0" tIns="0" rIns="0" bIns="0" rtlCol="0" anchor="t"/>
          <a:lstStyle/>
          <a:p>
            <a:pPr algn="l" indent="0" marL="0">
              <a:lnSpc>
                <a:spcPts val="2400"/>
              </a:lnSpc>
              <a:buNone/>
            </a:pPr>
            <a:r>
              <a:rPr lang="en-US" sz="1500" dirty="0">
                <a:solidFill>
                  <a:srgbClr val="FFFFFF"/>
                </a:solidFill>
                <a:latin typeface="Merriweather" pitchFamily="34" charset="0"/>
                <a:ea typeface="Merriweather" pitchFamily="34" charset="-122"/>
                <a:cs typeface="Merriweather" pitchFamily="34" charset="-120"/>
              </a:rPr>
              <a:t>Jeg hjelper deg med hele låneprosessen i Emirates Bank. Med min erfaring og gode relasjoner sikrer jeg at du får best mulige lånevilkår tilpasset din økonomiske situasjon.</a:t>
            </a:r>
            <a:endParaRPr lang="en-US" sz="1500" dirty="0"/>
          </a:p>
        </p:txBody>
      </p:sp>
      <p:sp>
        <p:nvSpPr>
          <p:cNvPr id="14" name="Shape 10"/>
          <p:cNvSpPr/>
          <p:nvPr/>
        </p:nvSpPr>
        <p:spPr>
          <a:xfrm>
            <a:off x="765810" y="5210056"/>
            <a:ext cx="6453664" cy="2496503"/>
          </a:xfrm>
          <a:prstGeom prst="roundRect">
            <a:avLst>
              <a:gd name="adj" fmla="val 3221"/>
            </a:avLst>
          </a:prstGeom>
          <a:solidFill>
            <a:srgbClr val="003180"/>
          </a:solidFill>
          <a:ln w="7620">
            <a:solidFill>
              <a:srgbClr val="194A99"/>
            </a:solidFill>
            <a:prstDash val="solid"/>
          </a:ln>
        </p:spPr>
      </p:sp>
      <p:sp>
        <p:nvSpPr>
          <p:cNvPr id="15" name="Shape 11"/>
          <p:cNvSpPr/>
          <p:nvPr/>
        </p:nvSpPr>
        <p:spPr>
          <a:xfrm>
            <a:off x="964883" y="5409128"/>
            <a:ext cx="574358" cy="574358"/>
          </a:xfrm>
          <a:prstGeom prst="roundRect">
            <a:avLst>
              <a:gd name="adj" fmla="val 15918792"/>
            </a:avLst>
          </a:prstGeom>
          <a:solidFill>
            <a:srgbClr val="609DFF"/>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2759" y="5567005"/>
            <a:ext cx="258485" cy="258485"/>
          </a:xfrm>
          <a:prstGeom prst="rect">
            <a:avLst/>
          </a:prstGeom>
        </p:spPr>
      </p:pic>
      <p:sp>
        <p:nvSpPr>
          <p:cNvPr id="17" name="Text 12"/>
          <p:cNvSpPr/>
          <p:nvPr/>
        </p:nvSpPr>
        <p:spPr>
          <a:xfrm>
            <a:off x="964883" y="6174938"/>
            <a:ext cx="3005614" cy="299085"/>
          </a:xfrm>
          <a:prstGeom prst="rect">
            <a:avLst/>
          </a:prstGeom>
          <a:noFill/>
          <a:ln/>
        </p:spPr>
        <p:txBody>
          <a:bodyPr wrap="none" lIns="0" tIns="0" rIns="0" bIns="0" rtlCol="0" anchor="t"/>
          <a:lstStyle/>
          <a:p>
            <a:pPr algn="l" indent="0" marL="0">
              <a:lnSpc>
                <a:spcPts val="2350"/>
              </a:lnSpc>
              <a:buNone/>
            </a:pPr>
            <a:r>
              <a:rPr lang="en-US" sz="1850" dirty="0">
                <a:solidFill>
                  <a:srgbClr val="FFFFFF"/>
                </a:solidFill>
                <a:latin typeface="Merriweather" pitchFamily="34" charset="0"/>
                <a:ea typeface="Merriweather" pitchFamily="34" charset="-122"/>
                <a:cs typeface="Merriweather" pitchFamily="34" charset="-120"/>
              </a:rPr>
              <a:t>Overtagelse og oppfølging</a:t>
            </a:r>
            <a:endParaRPr lang="en-US" sz="1850" dirty="0"/>
          </a:p>
        </p:txBody>
      </p:sp>
      <p:sp>
        <p:nvSpPr>
          <p:cNvPr id="18" name="Text 13"/>
          <p:cNvSpPr/>
          <p:nvPr/>
        </p:nvSpPr>
        <p:spPr>
          <a:xfrm>
            <a:off x="964883" y="6588800"/>
            <a:ext cx="6055519" cy="918686"/>
          </a:xfrm>
          <a:prstGeom prst="rect">
            <a:avLst/>
          </a:prstGeom>
          <a:noFill/>
          <a:ln/>
        </p:spPr>
        <p:txBody>
          <a:bodyPr wrap="square" lIns="0" tIns="0" rIns="0" bIns="0" rtlCol="0" anchor="t"/>
          <a:lstStyle/>
          <a:p>
            <a:pPr algn="l" indent="0" marL="0">
              <a:lnSpc>
                <a:spcPts val="2400"/>
              </a:lnSpc>
              <a:buNone/>
            </a:pPr>
            <a:r>
              <a:rPr lang="en-US" sz="1500" dirty="0">
                <a:solidFill>
                  <a:srgbClr val="FFFFFF"/>
                </a:solidFill>
                <a:latin typeface="Merriweather" pitchFamily="34" charset="0"/>
                <a:ea typeface="Merriweather" pitchFamily="34" charset="-122"/>
                <a:cs typeface="Merriweather" pitchFamily="34" charset="-120"/>
              </a:rPr>
              <a:t>Fra signering til nøkkeloverleverelse følger jeg opp hver detalj. Jeg sikrer at all dokumentasjon er i orden og at overtakelsen går smidig.</a:t>
            </a:r>
            <a:endParaRPr lang="en-US" sz="1500" dirty="0"/>
          </a:p>
        </p:txBody>
      </p:sp>
      <p:sp>
        <p:nvSpPr>
          <p:cNvPr id="19" name="Shape 14"/>
          <p:cNvSpPr/>
          <p:nvPr/>
        </p:nvSpPr>
        <p:spPr>
          <a:xfrm>
            <a:off x="7410926" y="5210056"/>
            <a:ext cx="6453664" cy="2496503"/>
          </a:xfrm>
          <a:prstGeom prst="roundRect">
            <a:avLst>
              <a:gd name="adj" fmla="val 3221"/>
            </a:avLst>
          </a:prstGeom>
          <a:solidFill>
            <a:srgbClr val="003180"/>
          </a:solidFill>
          <a:ln w="7620">
            <a:solidFill>
              <a:srgbClr val="194A99"/>
            </a:solidFill>
            <a:prstDash val="solid"/>
          </a:ln>
        </p:spPr>
      </p:sp>
      <p:sp>
        <p:nvSpPr>
          <p:cNvPr id="20" name="Shape 15"/>
          <p:cNvSpPr/>
          <p:nvPr/>
        </p:nvSpPr>
        <p:spPr>
          <a:xfrm>
            <a:off x="7609999" y="5409128"/>
            <a:ext cx="574358" cy="574358"/>
          </a:xfrm>
          <a:prstGeom prst="roundRect">
            <a:avLst>
              <a:gd name="adj" fmla="val 15918792"/>
            </a:avLst>
          </a:prstGeom>
          <a:solidFill>
            <a:srgbClr val="609DFF"/>
          </a:solidFill>
          <a:ln/>
        </p:spPr>
      </p:sp>
      <p:pic>
        <p:nvPicPr>
          <p:cNvPr id="21"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67876" y="5567005"/>
            <a:ext cx="258485" cy="258485"/>
          </a:xfrm>
          <a:prstGeom prst="rect">
            <a:avLst/>
          </a:prstGeom>
        </p:spPr>
      </p:pic>
      <p:sp>
        <p:nvSpPr>
          <p:cNvPr id="22" name="Text 16"/>
          <p:cNvSpPr/>
          <p:nvPr/>
        </p:nvSpPr>
        <p:spPr>
          <a:xfrm>
            <a:off x="7609999" y="6174938"/>
            <a:ext cx="2393394" cy="299085"/>
          </a:xfrm>
          <a:prstGeom prst="rect">
            <a:avLst/>
          </a:prstGeom>
          <a:noFill/>
          <a:ln/>
        </p:spPr>
        <p:txBody>
          <a:bodyPr wrap="none" lIns="0" tIns="0" rIns="0" bIns="0" rtlCol="0" anchor="t"/>
          <a:lstStyle/>
          <a:p>
            <a:pPr algn="l" indent="0" marL="0">
              <a:lnSpc>
                <a:spcPts val="2350"/>
              </a:lnSpc>
              <a:buNone/>
            </a:pPr>
            <a:r>
              <a:rPr lang="en-US" sz="1850" dirty="0">
                <a:solidFill>
                  <a:srgbClr val="FFFFFF"/>
                </a:solidFill>
                <a:latin typeface="Merriweather" pitchFamily="34" charset="0"/>
                <a:ea typeface="Merriweather" pitchFamily="34" charset="-122"/>
                <a:cs typeface="Merriweather" pitchFamily="34" charset="-120"/>
              </a:rPr>
              <a:t>Utleiehjelp</a:t>
            </a:r>
            <a:endParaRPr lang="en-US" sz="1850" dirty="0"/>
          </a:p>
        </p:txBody>
      </p:sp>
      <p:sp>
        <p:nvSpPr>
          <p:cNvPr id="23" name="Text 17"/>
          <p:cNvSpPr/>
          <p:nvPr/>
        </p:nvSpPr>
        <p:spPr>
          <a:xfrm>
            <a:off x="7609999" y="6588800"/>
            <a:ext cx="6055519" cy="918686"/>
          </a:xfrm>
          <a:prstGeom prst="rect">
            <a:avLst/>
          </a:prstGeom>
          <a:noFill/>
          <a:ln/>
        </p:spPr>
        <p:txBody>
          <a:bodyPr wrap="square" lIns="0" tIns="0" rIns="0" bIns="0" rtlCol="0" anchor="t"/>
          <a:lstStyle/>
          <a:p>
            <a:pPr algn="l" indent="0" marL="0">
              <a:lnSpc>
                <a:spcPts val="2400"/>
              </a:lnSpc>
              <a:buNone/>
            </a:pPr>
            <a:r>
              <a:rPr lang="en-US" sz="1500" dirty="0">
                <a:solidFill>
                  <a:srgbClr val="FFFFFF"/>
                </a:solidFill>
                <a:latin typeface="Merriweather" pitchFamily="34" charset="0"/>
                <a:ea typeface="Merriweather" pitchFamily="34" charset="-122"/>
                <a:cs typeface="Merriweather" pitchFamily="34" charset="-120"/>
              </a:rPr>
              <a:t>Ønsker du å leie ut eiendommen din? Jeg kobler deg med pålitelige utleiepartnere og hjelper deg med å maksimere avkastningen på investeringen din.</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819031"/>
            <a:ext cx="8177570" cy="539948"/>
          </a:xfrm>
          <a:prstGeom prst="rect">
            <a:avLst/>
          </a:prstGeom>
          <a:noFill/>
          <a:ln/>
        </p:spPr>
        <p:txBody>
          <a:bodyPr wrap="none" lIns="0" tIns="0" rIns="0" bIns="0" rtlCol="0" anchor="t"/>
          <a:lstStyle/>
          <a:p>
            <a:pPr algn="l" indent="0" marL="0">
              <a:lnSpc>
                <a:spcPts val="4250"/>
              </a:lnSpc>
              <a:buNone/>
            </a:pPr>
            <a:r>
              <a:rPr lang="en-US" sz="3400" dirty="0">
                <a:solidFill>
                  <a:srgbClr val="F5F0F0"/>
                </a:solidFill>
                <a:latin typeface="Merriweather" pitchFamily="34" charset="0"/>
                <a:ea typeface="Merriweather" pitchFamily="34" charset="-122"/>
                <a:cs typeface="Merriweather" pitchFamily="34" charset="-120"/>
              </a:rPr>
              <a:t>Investere i Dubai - En smart beslutning</a:t>
            </a:r>
            <a:endParaRPr lang="en-US" sz="3400" dirty="0"/>
          </a:p>
        </p:txBody>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63798" y="1790819"/>
            <a:ext cx="647819" cy="647819"/>
          </a:xfrm>
          <a:prstGeom prst="rect">
            <a:avLst/>
          </a:prstGeom>
        </p:spPr>
      </p:pic>
      <p:sp>
        <p:nvSpPr>
          <p:cNvPr id="4" name="Text 1"/>
          <p:cNvSpPr/>
          <p:nvPr/>
        </p:nvSpPr>
        <p:spPr>
          <a:xfrm>
            <a:off x="863798" y="2708553"/>
            <a:ext cx="2699623" cy="337304"/>
          </a:xfrm>
          <a:prstGeom prst="rect">
            <a:avLst/>
          </a:prstGeom>
          <a:noFill/>
          <a:ln/>
        </p:spPr>
        <p:txBody>
          <a:bodyPr wrap="none" lIns="0" tIns="0" rIns="0" bIns="0" rtlCol="0" anchor="t"/>
          <a:lstStyle/>
          <a:p>
            <a:pPr algn="l"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Skattefrie fordeler</a:t>
            </a:r>
            <a:endParaRPr lang="en-US" sz="2100" dirty="0"/>
          </a:p>
        </p:txBody>
      </p:sp>
      <p:sp>
        <p:nvSpPr>
          <p:cNvPr id="5" name="Text 2"/>
          <p:cNvSpPr/>
          <p:nvPr/>
        </p:nvSpPr>
        <p:spPr>
          <a:xfrm>
            <a:off x="863798" y="3175397"/>
            <a:ext cx="6316385" cy="1382078"/>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Ingen eiendomsskatt, ingen kapitalgevinstskatt, og ingen arveavgift. Dette gjør Dubai til et av verdens mest skatteeffektive steder å investere i eiendom. All leieinntekt og gevinst ved salg er skattefri.</a:t>
            </a:r>
            <a:endParaRPr lang="en-US" sz="1700" dirty="0"/>
          </a:p>
        </p:txBody>
      </p:sp>
      <p:pic>
        <p:nvPicPr>
          <p:cNvPr id="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50098" y="1790819"/>
            <a:ext cx="647819" cy="647819"/>
          </a:xfrm>
          <a:prstGeom prst="rect">
            <a:avLst/>
          </a:prstGeom>
        </p:spPr>
      </p:pic>
      <p:sp>
        <p:nvSpPr>
          <p:cNvPr id="7" name="Text 3"/>
          <p:cNvSpPr/>
          <p:nvPr/>
        </p:nvSpPr>
        <p:spPr>
          <a:xfrm>
            <a:off x="7450098" y="2708553"/>
            <a:ext cx="2699623" cy="337304"/>
          </a:xfrm>
          <a:prstGeom prst="rect">
            <a:avLst/>
          </a:prstGeom>
          <a:noFill/>
          <a:ln/>
        </p:spPr>
        <p:txBody>
          <a:bodyPr wrap="none" lIns="0" tIns="0" rIns="0" bIns="0" rtlCol="0" anchor="t"/>
          <a:lstStyle/>
          <a:p>
            <a:pPr algn="l"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Sterk verdivekst</a:t>
            </a:r>
            <a:endParaRPr lang="en-US" sz="2100" dirty="0"/>
          </a:p>
        </p:txBody>
      </p:sp>
      <p:sp>
        <p:nvSpPr>
          <p:cNvPr id="8" name="Text 4"/>
          <p:cNvSpPr/>
          <p:nvPr/>
        </p:nvSpPr>
        <p:spPr>
          <a:xfrm>
            <a:off x="7450098" y="3175397"/>
            <a:ext cx="6316504" cy="1382078"/>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Dubais eiendomsmarked har vist imponerende vekst over tid. Med pågående infrastrukturprosjekter, Expo-påvirkning, og økende etterspørsel fra internasjonale kjøpere, fortsetter verdiene å stige.</a:t>
            </a:r>
            <a:endParaRPr lang="en-US" sz="1700" dirty="0"/>
          </a:p>
        </p:txBody>
      </p:sp>
      <p:pic>
        <p:nvPicPr>
          <p:cNvPr id="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63798" y="4989314"/>
            <a:ext cx="647819" cy="647819"/>
          </a:xfrm>
          <a:prstGeom prst="rect">
            <a:avLst/>
          </a:prstGeom>
        </p:spPr>
      </p:pic>
      <p:sp>
        <p:nvSpPr>
          <p:cNvPr id="10" name="Text 5"/>
          <p:cNvSpPr/>
          <p:nvPr/>
        </p:nvSpPr>
        <p:spPr>
          <a:xfrm>
            <a:off x="863798" y="5907048"/>
            <a:ext cx="2699623" cy="337304"/>
          </a:xfrm>
          <a:prstGeom prst="rect">
            <a:avLst/>
          </a:prstGeom>
          <a:noFill/>
          <a:ln/>
        </p:spPr>
        <p:txBody>
          <a:bodyPr wrap="none" lIns="0" tIns="0" rIns="0" bIns="0" rtlCol="0" anchor="t"/>
          <a:lstStyle/>
          <a:p>
            <a:pPr algn="l"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Høy leieavkastning</a:t>
            </a:r>
            <a:endParaRPr lang="en-US" sz="2100" dirty="0"/>
          </a:p>
        </p:txBody>
      </p:sp>
      <p:sp>
        <p:nvSpPr>
          <p:cNvPr id="11" name="Text 6"/>
          <p:cNvSpPr/>
          <p:nvPr/>
        </p:nvSpPr>
        <p:spPr>
          <a:xfrm>
            <a:off x="863798" y="6373892"/>
            <a:ext cx="6316385" cy="1036558"/>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Dubai tilbyr noen av verdens høyeste leieavkastninger, typisk mellom 5-8% årlig. Det sterke leiemarkedet sikrer stabil inntekt og god avkastning på investeringen din.</a:t>
            </a:r>
            <a:endParaRPr lang="en-US" sz="1700" dirty="0"/>
          </a:p>
        </p:txBody>
      </p:sp>
      <p:pic>
        <p:nvPicPr>
          <p:cNvPr id="12"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50098" y="4989314"/>
            <a:ext cx="647819" cy="647819"/>
          </a:xfrm>
          <a:prstGeom prst="rect">
            <a:avLst/>
          </a:prstGeom>
        </p:spPr>
      </p:pic>
      <p:sp>
        <p:nvSpPr>
          <p:cNvPr id="13" name="Text 7"/>
          <p:cNvSpPr/>
          <p:nvPr/>
        </p:nvSpPr>
        <p:spPr>
          <a:xfrm>
            <a:off x="7450098" y="5907048"/>
            <a:ext cx="2699623" cy="337304"/>
          </a:xfrm>
          <a:prstGeom prst="rect">
            <a:avLst/>
          </a:prstGeom>
          <a:noFill/>
          <a:ln/>
        </p:spPr>
        <p:txBody>
          <a:bodyPr wrap="none" lIns="0" tIns="0" rIns="0" bIns="0" rtlCol="0" anchor="t"/>
          <a:lstStyle/>
          <a:p>
            <a:pPr algn="l"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Oppholdstillatelse</a:t>
            </a:r>
            <a:endParaRPr lang="en-US" sz="2100" dirty="0"/>
          </a:p>
        </p:txBody>
      </p:sp>
      <p:sp>
        <p:nvSpPr>
          <p:cNvPr id="14" name="Text 8"/>
          <p:cNvSpPr/>
          <p:nvPr/>
        </p:nvSpPr>
        <p:spPr>
          <a:xfrm>
            <a:off x="7450098" y="6373892"/>
            <a:ext cx="6316504" cy="1036558"/>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Ved kjøp av eiendom over en viss verdi kan du kvalifisere for langtidsvisum i UAE. Dette gir deg og familien mulighet til å bo, jobbe og studere i emiratene.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81157" y="516969"/>
            <a:ext cx="4742974" cy="425768"/>
          </a:xfrm>
          <a:prstGeom prst="rect">
            <a:avLst/>
          </a:prstGeom>
          <a:noFill/>
          <a:ln/>
        </p:spPr>
        <p:txBody>
          <a:bodyPr wrap="none" lIns="0" tIns="0" rIns="0" bIns="0" rtlCol="0" anchor="t"/>
          <a:lstStyle/>
          <a:p>
            <a:pPr algn="l" indent="0" marL="0">
              <a:lnSpc>
                <a:spcPts val="3350"/>
              </a:lnSpc>
              <a:buNone/>
            </a:pPr>
            <a:r>
              <a:rPr lang="en-US" sz="2650" dirty="0">
                <a:solidFill>
                  <a:srgbClr val="F5F0F0"/>
                </a:solidFill>
                <a:latin typeface="Merriweather" pitchFamily="34" charset="0"/>
                <a:ea typeface="Merriweather" pitchFamily="34" charset="-122"/>
                <a:cs typeface="Merriweather" pitchFamily="34" charset="-120"/>
              </a:rPr>
              <a:t>Slik fungerer kjøpsprosessen</a:t>
            </a:r>
            <a:endParaRPr lang="en-US" sz="2650" dirty="0"/>
          </a:p>
        </p:txBody>
      </p:sp>
      <p:sp>
        <p:nvSpPr>
          <p:cNvPr id="3" name="Text 1"/>
          <p:cNvSpPr/>
          <p:nvPr/>
        </p:nvSpPr>
        <p:spPr>
          <a:xfrm>
            <a:off x="681157" y="1283256"/>
            <a:ext cx="13268087" cy="272415"/>
          </a:xfrm>
          <a:prstGeom prst="rect">
            <a:avLst/>
          </a:prstGeom>
          <a:noFill/>
          <a:ln/>
        </p:spPr>
        <p:txBody>
          <a:bodyPr wrap="none" lIns="0" tIns="0" rIns="0" bIns="0" rtlCol="0" anchor="t"/>
          <a:lstStyle/>
          <a:p>
            <a:pPr algn="l" indent="0" marL="0">
              <a:lnSpc>
                <a:spcPts val="2100"/>
              </a:lnSpc>
              <a:buNone/>
            </a:pPr>
            <a:r>
              <a:rPr lang="en-US" sz="1300" dirty="0">
                <a:solidFill>
                  <a:srgbClr val="E2E6E9"/>
                </a:solidFill>
                <a:latin typeface="Merriweather" pitchFamily="34" charset="0"/>
                <a:ea typeface="Merriweather" pitchFamily="34" charset="-122"/>
                <a:cs typeface="Merriweather" pitchFamily="34" charset="-120"/>
              </a:rPr>
              <a:t>Å kjøpe eiendom i utlandet kan virke komplisert, men med meg som din guide blir prosessen enkel og trygg. Her er hvordan vi jobber sammen:</a:t>
            </a:r>
            <a:endParaRPr lang="en-US" sz="1300" dirty="0"/>
          </a:p>
        </p:txBody>
      </p:sp>
      <p:sp>
        <p:nvSpPr>
          <p:cNvPr id="4" name="Shape 2"/>
          <p:cNvSpPr/>
          <p:nvPr/>
        </p:nvSpPr>
        <p:spPr>
          <a:xfrm>
            <a:off x="7303770" y="1747242"/>
            <a:ext cx="22860" cy="5965388"/>
          </a:xfrm>
          <a:prstGeom prst="roundRect">
            <a:avLst>
              <a:gd name="adj" fmla="val 312910"/>
            </a:avLst>
          </a:prstGeom>
          <a:solidFill>
            <a:srgbClr val="194A99"/>
          </a:solidFill>
          <a:ln/>
        </p:spPr>
      </p:sp>
      <p:sp>
        <p:nvSpPr>
          <p:cNvPr id="5" name="Shape 3"/>
          <p:cNvSpPr/>
          <p:nvPr/>
        </p:nvSpPr>
        <p:spPr>
          <a:xfrm>
            <a:off x="6635591" y="1927384"/>
            <a:ext cx="510897" cy="22860"/>
          </a:xfrm>
          <a:prstGeom prst="roundRect">
            <a:avLst>
              <a:gd name="adj" fmla="val 312910"/>
            </a:avLst>
          </a:prstGeom>
          <a:solidFill>
            <a:srgbClr val="194A99"/>
          </a:solidFill>
          <a:ln/>
        </p:spPr>
      </p:sp>
      <p:sp>
        <p:nvSpPr>
          <p:cNvPr id="6" name="Shape 4"/>
          <p:cNvSpPr/>
          <p:nvPr/>
        </p:nvSpPr>
        <p:spPr>
          <a:xfrm>
            <a:off x="7123628" y="1747242"/>
            <a:ext cx="383143" cy="383143"/>
          </a:xfrm>
          <a:prstGeom prst="roundRect">
            <a:avLst>
              <a:gd name="adj" fmla="val 18670"/>
            </a:avLst>
          </a:prstGeom>
          <a:solidFill>
            <a:srgbClr val="003180"/>
          </a:solidFill>
          <a:ln w="7620">
            <a:solidFill>
              <a:srgbClr val="194A99"/>
            </a:solidFill>
            <a:prstDash val="solid"/>
          </a:ln>
        </p:spPr>
      </p:sp>
      <p:sp>
        <p:nvSpPr>
          <p:cNvPr id="7" name="Text 5"/>
          <p:cNvSpPr/>
          <p:nvPr/>
        </p:nvSpPr>
        <p:spPr>
          <a:xfrm>
            <a:off x="7187505" y="1779151"/>
            <a:ext cx="255389" cy="319326"/>
          </a:xfrm>
          <a:prstGeom prst="rect">
            <a:avLst/>
          </a:prstGeom>
          <a:noFill/>
          <a:ln/>
        </p:spPr>
        <p:txBody>
          <a:bodyPr wrap="none" lIns="0" tIns="0" rIns="0" bIns="0" rtlCol="0" anchor="t"/>
          <a:lstStyle/>
          <a:p>
            <a:pPr algn="ctr" indent="0" marL="0">
              <a:lnSpc>
                <a:spcPts val="2000"/>
              </a:lnSpc>
              <a:buNone/>
            </a:pPr>
            <a:r>
              <a:rPr lang="en-US" sz="2000" dirty="0">
                <a:solidFill>
                  <a:srgbClr val="E2E6E9"/>
                </a:solidFill>
                <a:latin typeface="Merriweather" pitchFamily="34" charset="0"/>
                <a:ea typeface="Merriweather" pitchFamily="34" charset="-122"/>
                <a:cs typeface="Merriweather" pitchFamily="34" charset="-120"/>
              </a:rPr>
              <a:t>1</a:t>
            </a:r>
            <a:endParaRPr lang="en-US" sz="2000" dirty="0"/>
          </a:p>
        </p:txBody>
      </p:sp>
      <p:sp>
        <p:nvSpPr>
          <p:cNvPr id="8" name="Text 6"/>
          <p:cNvSpPr/>
          <p:nvPr/>
        </p:nvSpPr>
        <p:spPr>
          <a:xfrm>
            <a:off x="2914412" y="1805702"/>
            <a:ext cx="3549253" cy="266105"/>
          </a:xfrm>
          <a:prstGeom prst="rect">
            <a:avLst/>
          </a:prstGeom>
          <a:noFill/>
          <a:ln/>
        </p:spPr>
        <p:txBody>
          <a:bodyPr wrap="none" lIns="0" tIns="0" rIns="0" bIns="0" rtlCol="0" anchor="t"/>
          <a:lstStyle/>
          <a:p>
            <a:pPr algn="r" indent="0" marL="0">
              <a:lnSpc>
                <a:spcPts val="2050"/>
              </a:lnSpc>
              <a:buNone/>
            </a:pPr>
            <a:r>
              <a:rPr lang="en-US" sz="1650" dirty="0">
                <a:solidFill>
                  <a:srgbClr val="E2E6E9"/>
                </a:solidFill>
                <a:latin typeface="Merriweather" pitchFamily="34" charset="0"/>
                <a:ea typeface="Merriweather" pitchFamily="34" charset="-122"/>
                <a:cs typeface="Merriweather" pitchFamily="34" charset="-120"/>
              </a:rPr>
              <a:t>1. Første samtale og behovsanalyse</a:t>
            </a:r>
            <a:endParaRPr lang="en-US" sz="1650" dirty="0"/>
          </a:p>
        </p:txBody>
      </p:sp>
      <p:sp>
        <p:nvSpPr>
          <p:cNvPr id="9" name="Text 7"/>
          <p:cNvSpPr/>
          <p:nvPr/>
        </p:nvSpPr>
        <p:spPr>
          <a:xfrm>
            <a:off x="681157" y="2173962"/>
            <a:ext cx="5782508" cy="817245"/>
          </a:xfrm>
          <a:prstGeom prst="rect">
            <a:avLst/>
          </a:prstGeom>
          <a:noFill/>
          <a:ln/>
        </p:spPr>
        <p:txBody>
          <a:bodyPr wrap="square" lIns="0" tIns="0" rIns="0" bIns="0" rtlCol="0" anchor="t"/>
          <a:lstStyle/>
          <a:p>
            <a:pPr algn="r" indent="0" marL="0">
              <a:lnSpc>
                <a:spcPts val="2100"/>
              </a:lnSpc>
              <a:buNone/>
            </a:pPr>
            <a:r>
              <a:rPr lang="en-US" sz="1300" dirty="0">
                <a:solidFill>
                  <a:srgbClr val="E2E6E9"/>
                </a:solidFill>
                <a:latin typeface="Merriweather" pitchFamily="34" charset="0"/>
                <a:ea typeface="Merriweather" pitchFamily="34" charset="-122"/>
                <a:cs typeface="Merriweather" pitchFamily="34" charset="-120"/>
              </a:rPr>
              <a:t>Vi starter med en uforpliktende samtale hvor jeg lærer om dine ønsker, budget og investeringsmål. Jeg gir deg en oversikt over markedet og muligheter som passer dine behov.</a:t>
            </a:r>
            <a:endParaRPr lang="en-US" sz="1300" dirty="0"/>
          </a:p>
        </p:txBody>
      </p:sp>
      <p:sp>
        <p:nvSpPr>
          <p:cNvPr id="10" name="Shape 8"/>
          <p:cNvSpPr/>
          <p:nvPr/>
        </p:nvSpPr>
        <p:spPr>
          <a:xfrm>
            <a:off x="7483912" y="2949059"/>
            <a:ext cx="510897" cy="22860"/>
          </a:xfrm>
          <a:prstGeom prst="roundRect">
            <a:avLst>
              <a:gd name="adj" fmla="val 312910"/>
            </a:avLst>
          </a:prstGeom>
          <a:solidFill>
            <a:srgbClr val="194A99"/>
          </a:solidFill>
          <a:ln/>
        </p:spPr>
      </p:sp>
      <p:sp>
        <p:nvSpPr>
          <p:cNvPr id="11" name="Shape 9"/>
          <p:cNvSpPr/>
          <p:nvPr/>
        </p:nvSpPr>
        <p:spPr>
          <a:xfrm>
            <a:off x="7123628" y="2768918"/>
            <a:ext cx="383143" cy="383143"/>
          </a:xfrm>
          <a:prstGeom prst="roundRect">
            <a:avLst>
              <a:gd name="adj" fmla="val 18670"/>
            </a:avLst>
          </a:prstGeom>
          <a:solidFill>
            <a:srgbClr val="003180"/>
          </a:solidFill>
          <a:ln w="7620">
            <a:solidFill>
              <a:srgbClr val="194A99"/>
            </a:solidFill>
            <a:prstDash val="solid"/>
          </a:ln>
        </p:spPr>
      </p:sp>
      <p:sp>
        <p:nvSpPr>
          <p:cNvPr id="12" name="Text 10"/>
          <p:cNvSpPr/>
          <p:nvPr/>
        </p:nvSpPr>
        <p:spPr>
          <a:xfrm>
            <a:off x="7187505" y="2800826"/>
            <a:ext cx="255389" cy="319326"/>
          </a:xfrm>
          <a:prstGeom prst="rect">
            <a:avLst/>
          </a:prstGeom>
          <a:noFill/>
          <a:ln/>
        </p:spPr>
        <p:txBody>
          <a:bodyPr wrap="none" lIns="0" tIns="0" rIns="0" bIns="0" rtlCol="0" anchor="t"/>
          <a:lstStyle/>
          <a:p>
            <a:pPr algn="ctr" indent="0" marL="0">
              <a:lnSpc>
                <a:spcPts val="2000"/>
              </a:lnSpc>
              <a:buNone/>
            </a:pPr>
            <a:r>
              <a:rPr lang="en-US" sz="2000" dirty="0">
                <a:solidFill>
                  <a:srgbClr val="E2E6E9"/>
                </a:solidFill>
                <a:latin typeface="Merriweather" pitchFamily="34" charset="0"/>
                <a:ea typeface="Merriweather" pitchFamily="34" charset="-122"/>
                <a:cs typeface="Merriweather" pitchFamily="34" charset="-120"/>
              </a:rPr>
              <a:t>2</a:t>
            </a:r>
            <a:endParaRPr lang="en-US" sz="2000" dirty="0"/>
          </a:p>
        </p:txBody>
      </p:sp>
      <p:sp>
        <p:nvSpPr>
          <p:cNvPr id="13" name="Text 11"/>
          <p:cNvSpPr/>
          <p:nvPr/>
        </p:nvSpPr>
        <p:spPr>
          <a:xfrm>
            <a:off x="8166735" y="2827377"/>
            <a:ext cx="3201710" cy="266105"/>
          </a:xfrm>
          <a:prstGeom prst="rect">
            <a:avLst/>
          </a:prstGeom>
          <a:noFill/>
          <a:ln/>
        </p:spPr>
        <p:txBody>
          <a:bodyPr wrap="none" lIns="0" tIns="0" rIns="0" bIns="0" rtlCol="0" anchor="t"/>
          <a:lstStyle/>
          <a:p>
            <a:pPr algn="l" indent="0" marL="0">
              <a:lnSpc>
                <a:spcPts val="2050"/>
              </a:lnSpc>
              <a:buNone/>
            </a:pPr>
            <a:r>
              <a:rPr lang="en-US" sz="1650" dirty="0">
                <a:solidFill>
                  <a:srgbClr val="E2E6E9"/>
                </a:solidFill>
                <a:latin typeface="Merriweather" pitchFamily="34" charset="0"/>
                <a:ea typeface="Merriweather" pitchFamily="34" charset="-122"/>
                <a:cs typeface="Merriweather" pitchFamily="34" charset="-120"/>
              </a:rPr>
              <a:t>2. Presentasjon av eiendommer</a:t>
            </a:r>
            <a:endParaRPr lang="en-US" sz="1650" dirty="0"/>
          </a:p>
        </p:txBody>
      </p:sp>
      <p:sp>
        <p:nvSpPr>
          <p:cNvPr id="14" name="Text 12"/>
          <p:cNvSpPr/>
          <p:nvPr/>
        </p:nvSpPr>
        <p:spPr>
          <a:xfrm>
            <a:off x="8166735" y="3195638"/>
            <a:ext cx="5782508" cy="817245"/>
          </a:xfrm>
          <a:prstGeom prst="rect">
            <a:avLst/>
          </a:prstGeom>
          <a:noFill/>
          <a:ln/>
        </p:spPr>
        <p:txBody>
          <a:bodyPr wrap="square" lIns="0" tIns="0" rIns="0" bIns="0" rtlCol="0" anchor="t"/>
          <a:lstStyle/>
          <a:p>
            <a:pPr algn="l" indent="0" marL="0">
              <a:lnSpc>
                <a:spcPts val="2100"/>
              </a:lnSpc>
              <a:buNone/>
            </a:pPr>
            <a:r>
              <a:rPr lang="en-US" sz="1300" dirty="0">
                <a:solidFill>
                  <a:srgbClr val="E2E6E9"/>
                </a:solidFill>
                <a:latin typeface="Merriweather" pitchFamily="34" charset="0"/>
                <a:ea typeface="Merriweather" pitchFamily="34" charset="-122"/>
                <a:cs typeface="Merriweather" pitchFamily="34" charset="-120"/>
              </a:rPr>
              <a:t>Basert på våre samtaler presenterer jeg håndplukkede eiendommer og prosjekter. Du får detaljert informasjon om hver eiendom, inkludert priser, betalingsplaner og forventet avkastning.</a:t>
            </a:r>
            <a:endParaRPr lang="en-US" sz="1300" dirty="0"/>
          </a:p>
        </p:txBody>
      </p:sp>
      <p:sp>
        <p:nvSpPr>
          <p:cNvPr id="15" name="Shape 13"/>
          <p:cNvSpPr/>
          <p:nvPr/>
        </p:nvSpPr>
        <p:spPr>
          <a:xfrm>
            <a:off x="6635591" y="3829764"/>
            <a:ext cx="510897" cy="22860"/>
          </a:xfrm>
          <a:prstGeom prst="roundRect">
            <a:avLst>
              <a:gd name="adj" fmla="val 312910"/>
            </a:avLst>
          </a:prstGeom>
          <a:solidFill>
            <a:srgbClr val="194A99"/>
          </a:solidFill>
          <a:ln/>
        </p:spPr>
      </p:sp>
      <p:sp>
        <p:nvSpPr>
          <p:cNvPr id="16" name="Shape 14"/>
          <p:cNvSpPr/>
          <p:nvPr/>
        </p:nvSpPr>
        <p:spPr>
          <a:xfrm>
            <a:off x="7123628" y="3649623"/>
            <a:ext cx="383143" cy="383143"/>
          </a:xfrm>
          <a:prstGeom prst="roundRect">
            <a:avLst>
              <a:gd name="adj" fmla="val 18670"/>
            </a:avLst>
          </a:prstGeom>
          <a:solidFill>
            <a:srgbClr val="003180"/>
          </a:solidFill>
          <a:ln w="7620">
            <a:solidFill>
              <a:srgbClr val="194A99"/>
            </a:solidFill>
            <a:prstDash val="solid"/>
          </a:ln>
        </p:spPr>
      </p:sp>
      <p:sp>
        <p:nvSpPr>
          <p:cNvPr id="17" name="Text 15"/>
          <p:cNvSpPr/>
          <p:nvPr/>
        </p:nvSpPr>
        <p:spPr>
          <a:xfrm>
            <a:off x="7187505" y="3681532"/>
            <a:ext cx="255389" cy="319326"/>
          </a:xfrm>
          <a:prstGeom prst="rect">
            <a:avLst/>
          </a:prstGeom>
          <a:noFill/>
          <a:ln/>
        </p:spPr>
        <p:txBody>
          <a:bodyPr wrap="none" lIns="0" tIns="0" rIns="0" bIns="0" rtlCol="0" anchor="t"/>
          <a:lstStyle/>
          <a:p>
            <a:pPr algn="ctr" indent="0" marL="0">
              <a:lnSpc>
                <a:spcPts val="2000"/>
              </a:lnSpc>
              <a:buNone/>
            </a:pPr>
            <a:r>
              <a:rPr lang="en-US" sz="2000" dirty="0">
                <a:solidFill>
                  <a:srgbClr val="E2E6E9"/>
                </a:solidFill>
                <a:latin typeface="Merriweather" pitchFamily="34" charset="0"/>
                <a:ea typeface="Merriweather" pitchFamily="34" charset="-122"/>
                <a:cs typeface="Merriweather" pitchFamily="34" charset="-120"/>
              </a:rPr>
              <a:t>3</a:t>
            </a:r>
            <a:endParaRPr lang="en-US" sz="2000" dirty="0"/>
          </a:p>
        </p:txBody>
      </p:sp>
      <p:sp>
        <p:nvSpPr>
          <p:cNvPr id="18" name="Text 16"/>
          <p:cNvSpPr/>
          <p:nvPr/>
        </p:nvSpPr>
        <p:spPr>
          <a:xfrm>
            <a:off x="4334828" y="3708083"/>
            <a:ext cx="2128838" cy="266105"/>
          </a:xfrm>
          <a:prstGeom prst="rect">
            <a:avLst/>
          </a:prstGeom>
          <a:noFill/>
          <a:ln/>
        </p:spPr>
        <p:txBody>
          <a:bodyPr wrap="none" lIns="0" tIns="0" rIns="0" bIns="0" rtlCol="0" anchor="t"/>
          <a:lstStyle/>
          <a:p>
            <a:pPr algn="r" indent="0" marL="0">
              <a:lnSpc>
                <a:spcPts val="2050"/>
              </a:lnSpc>
              <a:buNone/>
            </a:pPr>
            <a:r>
              <a:rPr lang="en-US" sz="1650" dirty="0">
                <a:solidFill>
                  <a:srgbClr val="E2E6E9"/>
                </a:solidFill>
                <a:latin typeface="Merriweather" pitchFamily="34" charset="0"/>
                <a:ea typeface="Merriweather" pitchFamily="34" charset="-122"/>
                <a:cs typeface="Merriweather" pitchFamily="34" charset="-120"/>
              </a:rPr>
              <a:t>3. Visning og valg</a:t>
            </a:r>
            <a:endParaRPr lang="en-US" sz="1650" dirty="0"/>
          </a:p>
        </p:txBody>
      </p:sp>
      <p:sp>
        <p:nvSpPr>
          <p:cNvPr id="19" name="Text 17"/>
          <p:cNvSpPr/>
          <p:nvPr/>
        </p:nvSpPr>
        <p:spPr>
          <a:xfrm>
            <a:off x="681157" y="4076343"/>
            <a:ext cx="5782508" cy="817245"/>
          </a:xfrm>
          <a:prstGeom prst="rect">
            <a:avLst/>
          </a:prstGeom>
          <a:noFill/>
          <a:ln/>
        </p:spPr>
        <p:txBody>
          <a:bodyPr wrap="square" lIns="0" tIns="0" rIns="0" bIns="0" rtlCol="0" anchor="t"/>
          <a:lstStyle/>
          <a:p>
            <a:pPr algn="r" indent="0" marL="0">
              <a:lnSpc>
                <a:spcPts val="2100"/>
              </a:lnSpc>
              <a:buNone/>
            </a:pPr>
            <a:r>
              <a:rPr lang="en-US" sz="1300" dirty="0">
                <a:solidFill>
                  <a:srgbClr val="E2E6E9"/>
                </a:solidFill>
                <a:latin typeface="Merriweather" pitchFamily="34" charset="0"/>
                <a:ea typeface="Merriweather" pitchFamily="34" charset="-122"/>
                <a:cs typeface="Merriweather" pitchFamily="34" charset="-120"/>
              </a:rPr>
              <a:t>Enten du besøker Dubai eller ønsker virtuelle visninger, viser jeg deg eiendommene. Jeg gir deg ærlig veiledning om hva som er best for din situasjon.</a:t>
            </a:r>
            <a:endParaRPr lang="en-US" sz="1300" dirty="0"/>
          </a:p>
        </p:txBody>
      </p:sp>
      <p:sp>
        <p:nvSpPr>
          <p:cNvPr id="20" name="Shape 18"/>
          <p:cNvSpPr/>
          <p:nvPr/>
        </p:nvSpPr>
        <p:spPr>
          <a:xfrm>
            <a:off x="7483912" y="4710470"/>
            <a:ext cx="510897" cy="22860"/>
          </a:xfrm>
          <a:prstGeom prst="roundRect">
            <a:avLst>
              <a:gd name="adj" fmla="val 312910"/>
            </a:avLst>
          </a:prstGeom>
          <a:solidFill>
            <a:srgbClr val="194A99"/>
          </a:solidFill>
          <a:ln/>
        </p:spPr>
      </p:sp>
      <p:sp>
        <p:nvSpPr>
          <p:cNvPr id="21" name="Shape 19"/>
          <p:cNvSpPr/>
          <p:nvPr/>
        </p:nvSpPr>
        <p:spPr>
          <a:xfrm>
            <a:off x="7123628" y="4530328"/>
            <a:ext cx="383143" cy="383143"/>
          </a:xfrm>
          <a:prstGeom prst="roundRect">
            <a:avLst>
              <a:gd name="adj" fmla="val 18670"/>
            </a:avLst>
          </a:prstGeom>
          <a:solidFill>
            <a:srgbClr val="003180"/>
          </a:solidFill>
          <a:ln w="7620">
            <a:solidFill>
              <a:srgbClr val="194A99"/>
            </a:solidFill>
            <a:prstDash val="solid"/>
          </a:ln>
        </p:spPr>
      </p:sp>
      <p:sp>
        <p:nvSpPr>
          <p:cNvPr id="22" name="Text 20"/>
          <p:cNvSpPr/>
          <p:nvPr/>
        </p:nvSpPr>
        <p:spPr>
          <a:xfrm>
            <a:off x="7187505" y="4562237"/>
            <a:ext cx="255389" cy="319326"/>
          </a:xfrm>
          <a:prstGeom prst="rect">
            <a:avLst/>
          </a:prstGeom>
          <a:noFill/>
          <a:ln/>
        </p:spPr>
        <p:txBody>
          <a:bodyPr wrap="none" lIns="0" tIns="0" rIns="0" bIns="0" rtlCol="0" anchor="t"/>
          <a:lstStyle/>
          <a:p>
            <a:pPr algn="ctr" indent="0" marL="0">
              <a:lnSpc>
                <a:spcPts val="2000"/>
              </a:lnSpc>
              <a:buNone/>
            </a:pPr>
            <a:r>
              <a:rPr lang="en-US" sz="2000" dirty="0">
                <a:solidFill>
                  <a:srgbClr val="E2E6E9"/>
                </a:solidFill>
                <a:latin typeface="Merriweather" pitchFamily="34" charset="0"/>
                <a:ea typeface="Merriweather" pitchFamily="34" charset="-122"/>
                <a:cs typeface="Merriweather" pitchFamily="34" charset="-120"/>
              </a:rPr>
              <a:t>4</a:t>
            </a:r>
            <a:endParaRPr lang="en-US" sz="2000" dirty="0"/>
          </a:p>
        </p:txBody>
      </p:sp>
      <p:sp>
        <p:nvSpPr>
          <p:cNvPr id="23" name="Text 21"/>
          <p:cNvSpPr/>
          <p:nvPr/>
        </p:nvSpPr>
        <p:spPr>
          <a:xfrm>
            <a:off x="8166735" y="4588788"/>
            <a:ext cx="3501033" cy="266105"/>
          </a:xfrm>
          <a:prstGeom prst="rect">
            <a:avLst/>
          </a:prstGeom>
          <a:noFill/>
          <a:ln/>
        </p:spPr>
        <p:txBody>
          <a:bodyPr wrap="none" lIns="0" tIns="0" rIns="0" bIns="0" rtlCol="0" anchor="t"/>
          <a:lstStyle/>
          <a:p>
            <a:pPr algn="l" indent="0" marL="0">
              <a:lnSpc>
                <a:spcPts val="2050"/>
              </a:lnSpc>
              <a:buNone/>
            </a:pPr>
            <a:r>
              <a:rPr lang="en-US" sz="1650" dirty="0">
                <a:solidFill>
                  <a:srgbClr val="E2E6E9"/>
                </a:solidFill>
                <a:latin typeface="Merriweather" pitchFamily="34" charset="0"/>
                <a:ea typeface="Merriweather" pitchFamily="34" charset="-122"/>
                <a:cs typeface="Merriweather" pitchFamily="34" charset="-120"/>
              </a:rPr>
              <a:t>4. Finansiering og dokumentasjon</a:t>
            </a:r>
            <a:endParaRPr lang="en-US" sz="1650" dirty="0"/>
          </a:p>
        </p:txBody>
      </p:sp>
      <p:sp>
        <p:nvSpPr>
          <p:cNvPr id="24" name="Text 22"/>
          <p:cNvSpPr/>
          <p:nvPr/>
        </p:nvSpPr>
        <p:spPr>
          <a:xfrm>
            <a:off x="8166735" y="4957048"/>
            <a:ext cx="5782508" cy="817245"/>
          </a:xfrm>
          <a:prstGeom prst="rect">
            <a:avLst/>
          </a:prstGeom>
          <a:noFill/>
          <a:ln/>
        </p:spPr>
        <p:txBody>
          <a:bodyPr wrap="square" lIns="0" tIns="0" rIns="0" bIns="0" rtlCol="0" anchor="t"/>
          <a:lstStyle/>
          <a:p>
            <a:pPr algn="l" indent="0" marL="0">
              <a:lnSpc>
                <a:spcPts val="2100"/>
              </a:lnSpc>
              <a:buNone/>
            </a:pPr>
            <a:r>
              <a:rPr lang="en-US" sz="1300" dirty="0">
                <a:solidFill>
                  <a:srgbClr val="E2E6E9"/>
                </a:solidFill>
                <a:latin typeface="Merriweather" pitchFamily="34" charset="0"/>
                <a:ea typeface="Merriweather" pitchFamily="34" charset="-122"/>
                <a:cs typeface="Merriweather" pitchFamily="34" charset="-120"/>
              </a:rPr>
              <a:t>Jeg hjelper deg med låneprosessen i Emirates Bank og sikrer at all nødvendig dokumentasjon er på plass. Alt forklares på norsk, slik at du forstår hvert steg.</a:t>
            </a:r>
            <a:endParaRPr lang="en-US" sz="1300" dirty="0"/>
          </a:p>
        </p:txBody>
      </p:sp>
      <p:sp>
        <p:nvSpPr>
          <p:cNvPr id="25" name="Shape 23"/>
          <p:cNvSpPr/>
          <p:nvPr/>
        </p:nvSpPr>
        <p:spPr>
          <a:xfrm>
            <a:off x="6635591" y="5591175"/>
            <a:ext cx="510897" cy="22860"/>
          </a:xfrm>
          <a:prstGeom prst="roundRect">
            <a:avLst>
              <a:gd name="adj" fmla="val 312910"/>
            </a:avLst>
          </a:prstGeom>
          <a:solidFill>
            <a:srgbClr val="194A99"/>
          </a:solidFill>
          <a:ln/>
        </p:spPr>
      </p:sp>
      <p:sp>
        <p:nvSpPr>
          <p:cNvPr id="26" name="Shape 24"/>
          <p:cNvSpPr/>
          <p:nvPr/>
        </p:nvSpPr>
        <p:spPr>
          <a:xfrm>
            <a:off x="7123628" y="5411033"/>
            <a:ext cx="383143" cy="383143"/>
          </a:xfrm>
          <a:prstGeom prst="roundRect">
            <a:avLst>
              <a:gd name="adj" fmla="val 18670"/>
            </a:avLst>
          </a:prstGeom>
          <a:solidFill>
            <a:srgbClr val="003180"/>
          </a:solidFill>
          <a:ln w="7620">
            <a:solidFill>
              <a:srgbClr val="194A99"/>
            </a:solidFill>
            <a:prstDash val="solid"/>
          </a:ln>
        </p:spPr>
      </p:sp>
      <p:sp>
        <p:nvSpPr>
          <p:cNvPr id="27" name="Text 25"/>
          <p:cNvSpPr/>
          <p:nvPr/>
        </p:nvSpPr>
        <p:spPr>
          <a:xfrm>
            <a:off x="7187505" y="5442942"/>
            <a:ext cx="255389" cy="319326"/>
          </a:xfrm>
          <a:prstGeom prst="rect">
            <a:avLst/>
          </a:prstGeom>
          <a:noFill/>
          <a:ln/>
        </p:spPr>
        <p:txBody>
          <a:bodyPr wrap="none" lIns="0" tIns="0" rIns="0" bIns="0" rtlCol="0" anchor="t"/>
          <a:lstStyle/>
          <a:p>
            <a:pPr algn="ctr" indent="0" marL="0">
              <a:lnSpc>
                <a:spcPts val="2000"/>
              </a:lnSpc>
              <a:buNone/>
            </a:pPr>
            <a:r>
              <a:rPr lang="en-US" sz="2000" dirty="0">
                <a:solidFill>
                  <a:srgbClr val="E2E6E9"/>
                </a:solidFill>
                <a:latin typeface="Merriweather" pitchFamily="34" charset="0"/>
                <a:ea typeface="Merriweather" pitchFamily="34" charset="-122"/>
                <a:cs typeface="Merriweather" pitchFamily="34" charset="-120"/>
              </a:rPr>
              <a:t>5</a:t>
            </a:r>
            <a:endParaRPr lang="en-US" sz="2000" dirty="0"/>
          </a:p>
        </p:txBody>
      </p:sp>
      <p:sp>
        <p:nvSpPr>
          <p:cNvPr id="28" name="Text 26"/>
          <p:cNvSpPr/>
          <p:nvPr/>
        </p:nvSpPr>
        <p:spPr>
          <a:xfrm>
            <a:off x="4038481" y="5469493"/>
            <a:ext cx="2425184" cy="266105"/>
          </a:xfrm>
          <a:prstGeom prst="rect">
            <a:avLst/>
          </a:prstGeom>
          <a:noFill/>
          <a:ln/>
        </p:spPr>
        <p:txBody>
          <a:bodyPr wrap="none" lIns="0" tIns="0" rIns="0" bIns="0" rtlCol="0" anchor="t"/>
          <a:lstStyle/>
          <a:p>
            <a:pPr algn="r" indent="0" marL="0">
              <a:lnSpc>
                <a:spcPts val="2050"/>
              </a:lnSpc>
              <a:buNone/>
            </a:pPr>
            <a:r>
              <a:rPr lang="en-US" sz="1650" dirty="0">
                <a:solidFill>
                  <a:srgbClr val="E2E6E9"/>
                </a:solidFill>
                <a:latin typeface="Merriweather" pitchFamily="34" charset="0"/>
                <a:ea typeface="Merriweather" pitchFamily="34" charset="-122"/>
                <a:cs typeface="Merriweather" pitchFamily="34" charset="-120"/>
              </a:rPr>
              <a:t>5. Signering og betaling</a:t>
            </a:r>
            <a:endParaRPr lang="en-US" sz="1650" dirty="0"/>
          </a:p>
        </p:txBody>
      </p:sp>
      <p:sp>
        <p:nvSpPr>
          <p:cNvPr id="29" name="Text 27"/>
          <p:cNvSpPr/>
          <p:nvPr/>
        </p:nvSpPr>
        <p:spPr>
          <a:xfrm>
            <a:off x="681157" y="5837753"/>
            <a:ext cx="5782508" cy="544830"/>
          </a:xfrm>
          <a:prstGeom prst="rect">
            <a:avLst/>
          </a:prstGeom>
          <a:noFill/>
          <a:ln/>
        </p:spPr>
        <p:txBody>
          <a:bodyPr wrap="square" lIns="0" tIns="0" rIns="0" bIns="0" rtlCol="0" anchor="t"/>
          <a:lstStyle/>
          <a:p>
            <a:pPr algn="r" indent="0" marL="0">
              <a:lnSpc>
                <a:spcPts val="2100"/>
              </a:lnSpc>
              <a:buNone/>
            </a:pPr>
            <a:r>
              <a:rPr lang="en-US" sz="1300" dirty="0">
                <a:solidFill>
                  <a:srgbClr val="E2E6E9"/>
                </a:solidFill>
                <a:latin typeface="Merriweather" pitchFamily="34" charset="0"/>
                <a:ea typeface="Merriweather" pitchFamily="34" charset="-122"/>
                <a:cs typeface="Merriweather" pitchFamily="34" charset="-120"/>
              </a:rPr>
              <a:t>Når alt er klart, bistår jeg deg gjennom signeringsprosessen. Jeg sikrer at alle juridiske aspekter er ivaretatt og at betalingene håndteres trygt.</a:t>
            </a:r>
            <a:endParaRPr lang="en-US" sz="1300" dirty="0"/>
          </a:p>
        </p:txBody>
      </p:sp>
      <p:sp>
        <p:nvSpPr>
          <p:cNvPr id="30" name="Shape 28"/>
          <p:cNvSpPr/>
          <p:nvPr/>
        </p:nvSpPr>
        <p:spPr>
          <a:xfrm>
            <a:off x="7483912" y="6471880"/>
            <a:ext cx="510897" cy="22860"/>
          </a:xfrm>
          <a:prstGeom prst="roundRect">
            <a:avLst>
              <a:gd name="adj" fmla="val 312910"/>
            </a:avLst>
          </a:prstGeom>
          <a:solidFill>
            <a:srgbClr val="194A99"/>
          </a:solidFill>
          <a:ln/>
        </p:spPr>
      </p:sp>
      <p:sp>
        <p:nvSpPr>
          <p:cNvPr id="31" name="Shape 29"/>
          <p:cNvSpPr/>
          <p:nvPr/>
        </p:nvSpPr>
        <p:spPr>
          <a:xfrm>
            <a:off x="7123628" y="6291739"/>
            <a:ext cx="383143" cy="383143"/>
          </a:xfrm>
          <a:prstGeom prst="roundRect">
            <a:avLst>
              <a:gd name="adj" fmla="val 18670"/>
            </a:avLst>
          </a:prstGeom>
          <a:solidFill>
            <a:srgbClr val="003180"/>
          </a:solidFill>
          <a:ln w="7620">
            <a:solidFill>
              <a:srgbClr val="194A99"/>
            </a:solidFill>
            <a:prstDash val="solid"/>
          </a:ln>
        </p:spPr>
      </p:sp>
      <p:sp>
        <p:nvSpPr>
          <p:cNvPr id="32" name="Text 30"/>
          <p:cNvSpPr/>
          <p:nvPr/>
        </p:nvSpPr>
        <p:spPr>
          <a:xfrm>
            <a:off x="7187505" y="6323648"/>
            <a:ext cx="255389" cy="319326"/>
          </a:xfrm>
          <a:prstGeom prst="rect">
            <a:avLst/>
          </a:prstGeom>
          <a:noFill/>
          <a:ln/>
        </p:spPr>
        <p:txBody>
          <a:bodyPr wrap="none" lIns="0" tIns="0" rIns="0" bIns="0" rtlCol="0" anchor="t"/>
          <a:lstStyle/>
          <a:p>
            <a:pPr algn="ctr" indent="0" marL="0">
              <a:lnSpc>
                <a:spcPts val="2000"/>
              </a:lnSpc>
              <a:buNone/>
            </a:pPr>
            <a:r>
              <a:rPr lang="en-US" sz="2000" dirty="0">
                <a:solidFill>
                  <a:srgbClr val="E2E6E9"/>
                </a:solidFill>
                <a:latin typeface="Merriweather" pitchFamily="34" charset="0"/>
                <a:ea typeface="Merriweather" pitchFamily="34" charset="-122"/>
                <a:cs typeface="Merriweather" pitchFamily="34" charset="-120"/>
              </a:rPr>
              <a:t>6</a:t>
            </a:r>
            <a:endParaRPr lang="en-US" sz="2000" dirty="0"/>
          </a:p>
        </p:txBody>
      </p:sp>
      <p:sp>
        <p:nvSpPr>
          <p:cNvPr id="33" name="Text 31"/>
          <p:cNvSpPr/>
          <p:nvPr/>
        </p:nvSpPr>
        <p:spPr>
          <a:xfrm>
            <a:off x="8166735" y="6350198"/>
            <a:ext cx="3020735" cy="266105"/>
          </a:xfrm>
          <a:prstGeom prst="rect">
            <a:avLst/>
          </a:prstGeom>
          <a:noFill/>
          <a:ln/>
        </p:spPr>
        <p:txBody>
          <a:bodyPr wrap="none" lIns="0" tIns="0" rIns="0" bIns="0" rtlCol="0" anchor="t"/>
          <a:lstStyle/>
          <a:p>
            <a:pPr algn="l" indent="0" marL="0">
              <a:lnSpc>
                <a:spcPts val="2050"/>
              </a:lnSpc>
              <a:buNone/>
            </a:pPr>
            <a:r>
              <a:rPr lang="en-US" sz="1650" dirty="0">
                <a:solidFill>
                  <a:srgbClr val="E2E6E9"/>
                </a:solidFill>
                <a:latin typeface="Merriweather" pitchFamily="34" charset="0"/>
                <a:ea typeface="Merriweather" pitchFamily="34" charset="-122"/>
                <a:cs typeface="Merriweather" pitchFamily="34" charset="-120"/>
              </a:rPr>
              <a:t>6. Overlevering og oppfølging</a:t>
            </a:r>
            <a:endParaRPr lang="en-US" sz="1650" dirty="0"/>
          </a:p>
        </p:txBody>
      </p:sp>
      <p:sp>
        <p:nvSpPr>
          <p:cNvPr id="34" name="Text 32"/>
          <p:cNvSpPr/>
          <p:nvPr/>
        </p:nvSpPr>
        <p:spPr>
          <a:xfrm>
            <a:off x="8166735" y="6718459"/>
            <a:ext cx="5782508" cy="817245"/>
          </a:xfrm>
          <a:prstGeom prst="rect">
            <a:avLst/>
          </a:prstGeom>
          <a:noFill/>
          <a:ln/>
        </p:spPr>
        <p:txBody>
          <a:bodyPr wrap="square" lIns="0" tIns="0" rIns="0" bIns="0" rtlCol="0" anchor="t"/>
          <a:lstStyle/>
          <a:p>
            <a:pPr algn="l" indent="0" marL="0">
              <a:lnSpc>
                <a:spcPts val="2100"/>
              </a:lnSpc>
              <a:buNone/>
            </a:pPr>
            <a:r>
              <a:rPr lang="en-US" sz="1300" dirty="0">
                <a:solidFill>
                  <a:srgbClr val="E2E6E9"/>
                </a:solidFill>
                <a:latin typeface="Merriweather" pitchFamily="34" charset="0"/>
                <a:ea typeface="Merriweather" pitchFamily="34" charset="-122"/>
                <a:cs typeface="Merriweather" pitchFamily="34" charset="-120"/>
              </a:rPr>
              <a:t>Ved ferdigstillelse følger jeg opp overtagelsen og nøkkeloverlevering. Trenger du hjelp med møblering eller utleie? Jeg er der for deg også etter kjøpet.</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313" y="705207"/>
            <a:ext cx="7149108" cy="495895"/>
          </a:xfrm>
          <a:prstGeom prst="rect">
            <a:avLst/>
          </a:prstGeom>
          <a:noFill/>
          <a:ln/>
        </p:spPr>
        <p:txBody>
          <a:bodyPr wrap="none" lIns="0" tIns="0" rIns="0" bIns="0" rtlCol="0" anchor="t"/>
          <a:lstStyle/>
          <a:p>
            <a:pPr algn="l" indent="0" marL="0">
              <a:lnSpc>
                <a:spcPts val="3900"/>
              </a:lnSpc>
              <a:buNone/>
            </a:pPr>
            <a:r>
              <a:rPr lang="en-US" sz="3100" dirty="0">
                <a:solidFill>
                  <a:srgbClr val="F5F0F0"/>
                </a:solidFill>
                <a:latin typeface="Merriweather" pitchFamily="34" charset="0"/>
                <a:ea typeface="Merriweather" pitchFamily="34" charset="-122"/>
                <a:cs typeface="Merriweather" pitchFamily="34" charset="-120"/>
              </a:rPr>
              <a:t>Finansiering gjennom Emirates Bank</a:t>
            </a:r>
            <a:endParaRPr lang="en-US" sz="3100" dirty="0"/>
          </a:p>
        </p:txBody>
      </p:sp>
      <p:pic>
        <p:nvPicPr>
          <p:cNvPr id="3" name="Image 0" descr="preencoded.png">    </p:cNvPr>
          <p:cNvPicPr>
            <a:picLocks noChangeAspect="1"/>
          </p:cNvPicPr>
          <p:nvPr/>
        </p:nvPicPr>
        <p:blipFill>
          <a:blip r:embed="rId1"/>
          <a:stretch>
            <a:fillRect/>
          </a:stretch>
        </p:blipFill>
        <p:spPr>
          <a:xfrm>
            <a:off x="793313" y="1721644"/>
            <a:ext cx="4927163" cy="4927163"/>
          </a:xfrm>
          <a:prstGeom prst="rect">
            <a:avLst/>
          </a:prstGeom>
        </p:spPr>
      </p:pic>
      <p:sp>
        <p:nvSpPr>
          <p:cNvPr id="4" name="Text 1"/>
          <p:cNvSpPr/>
          <p:nvPr/>
        </p:nvSpPr>
        <p:spPr>
          <a:xfrm>
            <a:off x="6211967" y="1696760"/>
            <a:ext cx="5090874" cy="371832"/>
          </a:xfrm>
          <a:prstGeom prst="rect">
            <a:avLst/>
          </a:prstGeom>
          <a:noFill/>
          <a:ln/>
        </p:spPr>
        <p:txBody>
          <a:bodyPr wrap="none" lIns="0" tIns="0" rIns="0" bIns="0" rtlCol="0" anchor="t"/>
          <a:lstStyle/>
          <a:p>
            <a:pPr algn="l" indent="0" marL="0">
              <a:lnSpc>
                <a:spcPts val="2900"/>
              </a:lnSpc>
              <a:buNone/>
            </a:pPr>
            <a:r>
              <a:rPr lang="en-US" sz="2300" dirty="0">
                <a:solidFill>
                  <a:srgbClr val="F5F0F0"/>
                </a:solidFill>
                <a:latin typeface="Merriweather" pitchFamily="34" charset="0"/>
                <a:ea typeface="Merriweather" pitchFamily="34" charset="-122"/>
                <a:cs typeface="Merriweather" pitchFamily="34" charset="-120"/>
              </a:rPr>
              <a:t>Smidig låneprosess for skandinaver</a:t>
            </a:r>
            <a:endParaRPr lang="en-US" sz="2300" dirty="0"/>
          </a:p>
        </p:txBody>
      </p:sp>
      <p:sp>
        <p:nvSpPr>
          <p:cNvPr id="5" name="Text 2"/>
          <p:cNvSpPr/>
          <p:nvPr/>
        </p:nvSpPr>
        <p:spPr>
          <a:xfrm>
            <a:off x="6211967" y="2266831"/>
            <a:ext cx="7632621" cy="951905"/>
          </a:xfrm>
          <a:prstGeom prst="rect">
            <a:avLst/>
          </a:prstGeom>
          <a:noFill/>
          <a:ln/>
        </p:spPr>
        <p:txBody>
          <a:bodyPr wrap="square" lIns="0" tIns="0" rIns="0" bIns="0" rtlCol="0" anchor="t"/>
          <a:lstStyle/>
          <a:p>
            <a:pPr algn="l" indent="0" marL="0">
              <a:lnSpc>
                <a:spcPts val="2450"/>
              </a:lnSpc>
              <a:buNone/>
            </a:pPr>
            <a:r>
              <a:rPr lang="en-US" sz="1550" dirty="0">
                <a:solidFill>
                  <a:srgbClr val="E2E6E9"/>
                </a:solidFill>
                <a:latin typeface="Merriweather" pitchFamily="34" charset="0"/>
                <a:ea typeface="Merriweather" pitchFamily="34" charset="-122"/>
                <a:cs typeface="Merriweather" pitchFamily="34" charset="-120"/>
              </a:rPr>
              <a:t>Emirates Bank er en av UAEs ledende banker med solid erfaring i å finansiere eiendomskjøp for utenlandske investorer. Jeg har et tett samarbeid med banken og kan hjelpe deg med hele prosessen på norsk.</a:t>
            </a:r>
            <a:endParaRPr lang="en-US" sz="1550" dirty="0"/>
          </a:p>
        </p:txBody>
      </p:sp>
      <p:sp>
        <p:nvSpPr>
          <p:cNvPr id="6" name="Text 3"/>
          <p:cNvSpPr/>
          <p:nvPr/>
        </p:nvSpPr>
        <p:spPr>
          <a:xfrm>
            <a:off x="6211967" y="3397210"/>
            <a:ext cx="7632621" cy="951905"/>
          </a:xfrm>
          <a:prstGeom prst="rect">
            <a:avLst/>
          </a:prstGeom>
          <a:noFill/>
          <a:ln/>
        </p:spPr>
        <p:txBody>
          <a:bodyPr wrap="square" lIns="0" tIns="0" rIns="0" bIns="0" rtlCol="0" anchor="t"/>
          <a:lstStyle/>
          <a:p>
            <a:pPr algn="l" indent="0" marL="0">
              <a:lnSpc>
                <a:spcPts val="2450"/>
              </a:lnSpc>
              <a:buNone/>
            </a:pPr>
            <a:r>
              <a:rPr lang="en-US" sz="1550" dirty="0">
                <a:solidFill>
                  <a:srgbClr val="E2E6E9"/>
                </a:solidFill>
                <a:latin typeface="Merriweather" pitchFamily="34" charset="0"/>
                <a:ea typeface="Merriweather" pitchFamily="34" charset="-122"/>
                <a:cs typeface="Merriweather" pitchFamily="34" charset="-120"/>
              </a:rPr>
              <a:t>Banken tilbyr attraktive lånevilkår med konkurransedyktige renter. Som utenlandsk kjøper kan du typisk få finansiering på opptil 75% av eiendommens verdi, avhengig av din økonomi og valgt eiendom.</a:t>
            </a:r>
            <a:endParaRPr lang="en-US" sz="1550" dirty="0"/>
          </a:p>
        </p:txBody>
      </p:sp>
      <p:sp>
        <p:nvSpPr>
          <p:cNvPr id="7" name="Text 4"/>
          <p:cNvSpPr/>
          <p:nvPr/>
        </p:nvSpPr>
        <p:spPr>
          <a:xfrm>
            <a:off x="6211967" y="4547354"/>
            <a:ext cx="2479238" cy="309801"/>
          </a:xfrm>
          <a:prstGeom prst="rect">
            <a:avLst/>
          </a:prstGeom>
          <a:noFill/>
          <a:ln/>
        </p:spPr>
        <p:txBody>
          <a:bodyPr wrap="none" lIns="0" tIns="0" rIns="0" bIns="0" rtlCol="0" anchor="t"/>
          <a:lstStyle/>
          <a:p>
            <a:pPr algn="l" indent="0" marL="0">
              <a:lnSpc>
                <a:spcPts val="2400"/>
              </a:lnSpc>
              <a:buNone/>
            </a:pPr>
            <a:r>
              <a:rPr lang="en-US" sz="1950" dirty="0">
                <a:solidFill>
                  <a:srgbClr val="F5F0F0"/>
                </a:solidFill>
                <a:latin typeface="Merriweather" pitchFamily="34" charset="0"/>
                <a:ea typeface="Merriweather" pitchFamily="34" charset="-122"/>
                <a:cs typeface="Merriweather" pitchFamily="34" charset="-120"/>
              </a:rPr>
              <a:t>Hva trenger du?</a:t>
            </a:r>
            <a:endParaRPr lang="en-US" sz="1950" dirty="0"/>
          </a:p>
        </p:txBody>
      </p:sp>
      <p:sp>
        <p:nvSpPr>
          <p:cNvPr id="8" name="Text 5"/>
          <p:cNvSpPr/>
          <p:nvPr/>
        </p:nvSpPr>
        <p:spPr>
          <a:xfrm>
            <a:off x="6211967" y="5055394"/>
            <a:ext cx="7632621" cy="317302"/>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E2E6E9"/>
                </a:solidFill>
                <a:latin typeface="Merriweather" pitchFamily="34" charset="0"/>
                <a:ea typeface="Merriweather" pitchFamily="34" charset="-122"/>
                <a:cs typeface="Merriweather" pitchFamily="34" charset="-120"/>
              </a:rPr>
              <a:t>Pass og gyldige identifikasjonsdokumenter</a:t>
            </a:r>
            <a:endParaRPr lang="en-US" sz="1550" dirty="0"/>
          </a:p>
        </p:txBody>
      </p:sp>
      <p:sp>
        <p:nvSpPr>
          <p:cNvPr id="9" name="Text 6"/>
          <p:cNvSpPr/>
          <p:nvPr/>
        </p:nvSpPr>
        <p:spPr>
          <a:xfrm>
            <a:off x="6211967" y="5442109"/>
            <a:ext cx="7632621" cy="317302"/>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E2E6E9"/>
                </a:solidFill>
                <a:latin typeface="Merriweather" pitchFamily="34" charset="0"/>
                <a:ea typeface="Merriweather" pitchFamily="34" charset="-122"/>
                <a:cs typeface="Merriweather" pitchFamily="34" charset="-120"/>
              </a:rPr>
              <a:t>Bevis på inntekt (lønnsslipper, selvangivelse)</a:t>
            </a:r>
            <a:endParaRPr lang="en-US" sz="1550" dirty="0"/>
          </a:p>
        </p:txBody>
      </p:sp>
      <p:sp>
        <p:nvSpPr>
          <p:cNvPr id="10" name="Text 7"/>
          <p:cNvSpPr/>
          <p:nvPr/>
        </p:nvSpPr>
        <p:spPr>
          <a:xfrm>
            <a:off x="6211967" y="5828824"/>
            <a:ext cx="7632621" cy="317302"/>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E2E6E9"/>
                </a:solidFill>
                <a:latin typeface="Merriweather" pitchFamily="34" charset="0"/>
                <a:ea typeface="Merriweather" pitchFamily="34" charset="-122"/>
                <a:cs typeface="Merriweather" pitchFamily="34" charset="-120"/>
              </a:rPr>
              <a:t>Bankutskrifter for de siste 6 måneder</a:t>
            </a:r>
            <a:endParaRPr lang="en-US" sz="1550" dirty="0"/>
          </a:p>
        </p:txBody>
      </p:sp>
      <p:sp>
        <p:nvSpPr>
          <p:cNvPr id="11" name="Text 8"/>
          <p:cNvSpPr/>
          <p:nvPr/>
        </p:nvSpPr>
        <p:spPr>
          <a:xfrm>
            <a:off x="6211967" y="6215539"/>
            <a:ext cx="7632621" cy="317302"/>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E2E6E9"/>
                </a:solidFill>
                <a:latin typeface="Merriweather" pitchFamily="34" charset="0"/>
                <a:ea typeface="Merriweather" pitchFamily="34" charset="-122"/>
                <a:cs typeface="Merriweather" pitchFamily="34" charset="-120"/>
              </a:rPr>
              <a:t>Dokumentasjon fra arbeidsgiver</a:t>
            </a:r>
            <a:endParaRPr lang="en-US" sz="1550" dirty="0"/>
          </a:p>
        </p:txBody>
      </p:sp>
      <p:sp>
        <p:nvSpPr>
          <p:cNvPr id="12" name="Text 9"/>
          <p:cNvSpPr/>
          <p:nvPr/>
        </p:nvSpPr>
        <p:spPr>
          <a:xfrm>
            <a:off x="6211967" y="6711315"/>
            <a:ext cx="7632621" cy="634603"/>
          </a:xfrm>
          <a:prstGeom prst="rect">
            <a:avLst/>
          </a:prstGeom>
          <a:noFill/>
          <a:ln/>
        </p:spPr>
        <p:txBody>
          <a:bodyPr wrap="square" lIns="0" tIns="0" rIns="0" bIns="0" rtlCol="0" anchor="t"/>
          <a:lstStyle/>
          <a:p>
            <a:pPr algn="l" indent="0" marL="0">
              <a:lnSpc>
                <a:spcPts val="2450"/>
              </a:lnSpc>
              <a:buNone/>
            </a:pPr>
            <a:r>
              <a:rPr lang="en-US" sz="1550" dirty="0">
                <a:solidFill>
                  <a:srgbClr val="E2E6E9"/>
                </a:solidFill>
                <a:latin typeface="Merriweather" pitchFamily="34" charset="0"/>
                <a:ea typeface="Merriweather" pitchFamily="34" charset="-122"/>
                <a:cs typeface="Merriweather" pitchFamily="34" charset="-120"/>
              </a:rPr>
              <a:t>Jeg hjelper deg med å samle riktig dokumentasjon og presentere søknaden på best mulig måte. Min erfaring sikrer at prosessen går raskt og effektivt.</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235273"/>
            <a:ext cx="6308646" cy="539948"/>
          </a:xfrm>
          <a:prstGeom prst="rect">
            <a:avLst/>
          </a:prstGeom>
          <a:noFill/>
          <a:ln/>
        </p:spPr>
        <p:txBody>
          <a:bodyPr wrap="none" lIns="0" tIns="0" rIns="0" bIns="0" rtlCol="0" anchor="t"/>
          <a:lstStyle/>
          <a:p>
            <a:pPr algn="l" indent="0" marL="0">
              <a:lnSpc>
                <a:spcPts val="4250"/>
              </a:lnSpc>
              <a:buNone/>
            </a:pPr>
            <a:r>
              <a:rPr lang="en-US" sz="3400" dirty="0">
                <a:solidFill>
                  <a:srgbClr val="F5F0F0"/>
                </a:solidFill>
                <a:latin typeface="Merriweather" pitchFamily="34" charset="0"/>
                <a:ea typeface="Merriweather" pitchFamily="34" charset="-122"/>
                <a:cs typeface="Merriweather" pitchFamily="34" charset="-120"/>
              </a:rPr>
              <a:t>Utleie og eiendomsforvaltning</a:t>
            </a:r>
            <a:endParaRPr lang="en-US" sz="3400" dirty="0"/>
          </a:p>
        </p:txBody>
      </p:sp>
      <p:sp>
        <p:nvSpPr>
          <p:cNvPr id="3" name="Text 1"/>
          <p:cNvSpPr/>
          <p:nvPr/>
        </p:nvSpPr>
        <p:spPr>
          <a:xfrm>
            <a:off x="863798" y="2207062"/>
            <a:ext cx="12902803" cy="691039"/>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Ønsker du å leie ut eiendommen din når du ikke bruker den selv? Dubai og Ras Al Khaimah har et sterkt leiemarked med høy etterspørsel fra både korttids- og langtidsleietakere.</a:t>
            </a:r>
            <a:endParaRPr lang="en-US" sz="1700" dirty="0"/>
          </a:p>
        </p:txBody>
      </p:sp>
      <p:sp>
        <p:nvSpPr>
          <p:cNvPr id="4" name="Shape 2"/>
          <p:cNvSpPr/>
          <p:nvPr/>
        </p:nvSpPr>
        <p:spPr>
          <a:xfrm>
            <a:off x="863798" y="3140988"/>
            <a:ext cx="4156948" cy="3853220"/>
          </a:xfrm>
          <a:prstGeom prst="roundRect">
            <a:avLst>
              <a:gd name="adj" fmla="val 3797"/>
            </a:avLst>
          </a:prstGeom>
          <a:solidFill>
            <a:srgbClr val="09151A">
              <a:alpha val="95000"/>
            </a:srgbClr>
          </a:solidFill>
          <a:ln w="30480">
            <a:solidFill>
              <a:srgbClr val="194A99"/>
            </a:solidFill>
            <a:prstDash val="solid"/>
          </a:ln>
        </p:spPr>
      </p:sp>
      <p:sp>
        <p:nvSpPr>
          <p:cNvPr id="5" name="Shape 3"/>
          <p:cNvSpPr/>
          <p:nvPr/>
        </p:nvSpPr>
        <p:spPr>
          <a:xfrm>
            <a:off x="833318" y="3140988"/>
            <a:ext cx="121920" cy="3853220"/>
          </a:xfrm>
          <a:prstGeom prst="roundRect">
            <a:avLst>
              <a:gd name="adj" fmla="val 74402"/>
            </a:avLst>
          </a:prstGeom>
          <a:solidFill>
            <a:srgbClr val="609DFF"/>
          </a:solidFill>
          <a:ln/>
        </p:spPr>
      </p:sp>
      <p:sp>
        <p:nvSpPr>
          <p:cNvPr id="6" name="Text 4"/>
          <p:cNvSpPr/>
          <p:nvPr/>
        </p:nvSpPr>
        <p:spPr>
          <a:xfrm>
            <a:off x="1201579" y="3387328"/>
            <a:ext cx="2699623" cy="337304"/>
          </a:xfrm>
          <a:prstGeom prst="rect">
            <a:avLst/>
          </a:prstGeom>
          <a:noFill/>
          <a:ln/>
        </p:spPr>
        <p:txBody>
          <a:bodyPr wrap="none" lIns="0" tIns="0" rIns="0" bIns="0" rtlCol="0" anchor="t"/>
          <a:lstStyle/>
          <a:p>
            <a:pPr algn="l"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Langtidsutleie</a:t>
            </a:r>
            <a:endParaRPr lang="en-US" sz="2100" dirty="0"/>
          </a:p>
        </p:txBody>
      </p:sp>
      <p:sp>
        <p:nvSpPr>
          <p:cNvPr id="7" name="Text 5"/>
          <p:cNvSpPr/>
          <p:nvPr/>
        </p:nvSpPr>
        <p:spPr>
          <a:xfrm>
            <a:off x="1201579" y="3854172"/>
            <a:ext cx="3572828" cy="2418636"/>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Perfekt for stabil inntekt. Jeg kobler deg med profesjonelle utleiepartnere som håndterer alt fra annonsering til kontrakter og innkreving. Typiske leiekontrakter går over 1-2 år og gir forutsigbar inntekt.</a:t>
            </a:r>
            <a:endParaRPr lang="en-US" sz="1700" dirty="0"/>
          </a:p>
        </p:txBody>
      </p:sp>
      <p:sp>
        <p:nvSpPr>
          <p:cNvPr id="8" name="Text 6"/>
          <p:cNvSpPr/>
          <p:nvPr/>
        </p:nvSpPr>
        <p:spPr>
          <a:xfrm>
            <a:off x="1201579" y="6402348"/>
            <a:ext cx="3572828" cy="345519"/>
          </a:xfrm>
          <a:prstGeom prst="rect">
            <a:avLst/>
          </a:prstGeom>
          <a:noFill/>
          <a:ln/>
        </p:spPr>
        <p:txBody>
          <a:bodyPr wrap="none" lIns="0" tIns="0" rIns="0" bIns="0" rtlCol="0" anchor="t"/>
          <a:lstStyle/>
          <a:p>
            <a:pPr algn="l" indent="0" marL="0">
              <a:lnSpc>
                <a:spcPts val="2700"/>
              </a:lnSpc>
              <a:buNone/>
            </a:pPr>
            <a:r>
              <a:rPr lang="en-US" sz="1700" b="1" dirty="0">
                <a:solidFill>
                  <a:srgbClr val="E2E6E9"/>
                </a:solidFill>
                <a:latin typeface="Merriweather" pitchFamily="34" charset="0"/>
                <a:ea typeface="Merriweather" pitchFamily="34" charset="-122"/>
                <a:cs typeface="Merriweather" pitchFamily="34" charset="-120"/>
              </a:rPr>
              <a:t>Forventet avkastning:</a:t>
            </a:r>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 5-7% årlig</a:t>
            </a:r>
            <a:endParaRPr lang="en-US" sz="1700" dirty="0"/>
          </a:p>
        </p:txBody>
      </p:sp>
      <p:sp>
        <p:nvSpPr>
          <p:cNvPr id="9" name="Shape 7"/>
          <p:cNvSpPr/>
          <p:nvPr/>
        </p:nvSpPr>
        <p:spPr>
          <a:xfrm>
            <a:off x="5236607" y="3140988"/>
            <a:ext cx="4157067" cy="3853220"/>
          </a:xfrm>
          <a:prstGeom prst="roundRect">
            <a:avLst>
              <a:gd name="adj" fmla="val 3797"/>
            </a:avLst>
          </a:prstGeom>
          <a:solidFill>
            <a:srgbClr val="09151A">
              <a:alpha val="95000"/>
            </a:srgbClr>
          </a:solidFill>
          <a:ln w="30480">
            <a:solidFill>
              <a:srgbClr val="194A99"/>
            </a:solidFill>
            <a:prstDash val="solid"/>
          </a:ln>
        </p:spPr>
      </p:sp>
      <p:sp>
        <p:nvSpPr>
          <p:cNvPr id="10" name="Shape 8"/>
          <p:cNvSpPr/>
          <p:nvPr/>
        </p:nvSpPr>
        <p:spPr>
          <a:xfrm>
            <a:off x="5206127" y="3140988"/>
            <a:ext cx="121920" cy="3853220"/>
          </a:xfrm>
          <a:prstGeom prst="roundRect">
            <a:avLst>
              <a:gd name="adj" fmla="val 74402"/>
            </a:avLst>
          </a:prstGeom>
          <a:solidFill>
            <a:srgbClr val="609DFF"/>
          </a:solidFill>
          <a:ln/>
        </p:spPr>
      </p:sp>
      <p:sp>
        <p:nvSpPr>
          <p:cNvPr id="11" name="Text 9"/>
          <p:cNvSpPr/>
          <p:nvPr/>
        </p:nvSpPr>
        <p:spPr>
          <a:xfrm>
            <a:off x="5574387" y="3387328"/>
            <a:ext cx="3193613" cy="337304"/>
          </a:xfrm>
          <a:prstGeom prst="rect">
            <a:avLst/>
          </a:prstGeom>
          <a:noFill/>
          <a:ln/>
        </p:spPr>
        <p:txBody>
          <a:bodyPr wrap="none" lIns="0" tIns="0" rIns="0" bIns="0" rtlCol="0" anchor="t"/>
          <a:lstStyle/>
          <a:p>
            <a:pPr algn="l"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Korttidsutleie via Airbnb</a:t>
            </a:r>
            <a:endParaRPr lang="en-US" sz="2100" dirty="0"/>
          </a:p>
        </p:txBody>
      </p:sp>
      <p:sp>
        <p:nvSpPr>
          <p:cNvPr id="12" name="Text 10"/>
          <p:cNvSpPr/>
          <p:nvPr/>
        </p:nvSpPr>
        <p:spPr>
          <a:xfrm>
            <a:off x="5574387" y="3854172"/>
            <a:ext cx="3572947" cy="2418636"/>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Mange eiere velger korttidsutleie for høyere inntektspotensial. Dubai er en populær turistdestinasjon året rundt, noe som sikrer god beleggsprosent. Mine partnere håndterer booking, rengjøring og vedlikehold.</a:t>
            </a:r>
            <a:endParaRPr lang="en-US" sz="1700" dirty="0"/>
          </a:p>
        </p:txBody>
      </p:sp>
      <p:sp>
        <p:nvSpPr>
          <p:cNvPr id="13" name="Text 11"/>
          <p:cNvSpPr/>
          <p:nvPr/>
        </p:nvSpPr>
        <p:spPr>
          <a:xfrm>
            <a:off x="5574387" y="6402348"/>
            <a:ext cx="3572947" cy="345519"/>
          </a:xfrm>
          <a:prstGeom prst="rect">
            <a:avLst/>
          </a:prstGeom>
          <a:noFill/>
          <a:ln/>
        </p:spPr>
        <p:txBody>
          <a:bodyPr wrap="none" lIns="0" tIns="0" rIns="0" bIns="0" rtlCol="0" anchor="t"/>
          <a:lstStyle/>
          <a:p>
            <a:pPr algn="l" indent="0" marL="0">
              <a:lnSpc>
                <a:spcPts val="2700"/>
              </a:lnSpc>
              <a:buNone/>
            </a:pPr>
            <a:r>
              <a:rPr lang="en-US" sz="1700" b="1" dirty="0">
                <a:solidFill>
                  <a:srgbClr val="E2E6E9"/>
                </a:solidFill>
                <a:latin typeface="Merriweather" pitchFamily="34" charset="0"/>
                <a:ea typeface="Merriweather" pitchFamily="34" charset="-122"/>
                <a:cs typeface="Merriweather" pitchFamily="34" charset="-120"/>
              </a:rPr>
              <a:t>Forventet avkastning:</a:t>
            </a:r>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 8-12% årlig</a:t>
            </a:r>
            <a:endParaRPr lang="en-US" sz="1700" dirty="0"/>
          </a:p>
        </p:txBody>
      </p:sp>
      <p:sp>
        <p:nvSpPr>
          <p:cNvPr id="14" name="Shape 12"/>
          <p:cNvSpPr/>
          <p:nvPr/>
        </p:nvSpPr>
        <p:spPr>
          <a:xfrm>
            <a:off x="9609534" y="3140988"/>
            <a:ext cx="4157067" cy="3853220"/>
          </a:xfrm>
          <a:prstGeom prst="roundRect">
            <a:avLst>
              <a:gd name="adj" fmla="val 3797"/>
            </a:avLst>
          </a:prstGeom>
          <a:solidFill>
            <a:srgbClr val="09151A">
              <a:alpha val="95000"/>
            </a:srgbClr>
          </a:solidFill>
          <a:ln w="30480">
            <a:solidFill>
              <a:srgbClr val="194A99"/>
            </a:solidFill>
            <a:prstDash val="solid"/>
          </a:ln>
        </p:spPr>
      </p:sp>
      <p:sp>
        <p:nvSpPr>
          <p:cNvPr id="15" name="Shape 13"/>
          <p:cNvSpPr/>
          <p:nvPr/>
        </p:nvSpPr>
        <p:spPr>
          <a:xfrm>
            <a:off x="9579054" y="3140988"/>
            <a:ext cx="121920" cy="3853220"/>
          </a:xfrm>
          <a:prstGeom prst="roundRect">
            <a:avLst>
              <a:gd name="adj" fmla="val 74402"/>
            </a:avLst>
          </a:prstGeom>
          <a:solidFill>
            <a:srgbClr val="609DFF"/>
          </a:solidFill>
          <a:ln/>
        </p:spPr>
      </p:sp>
      <p:sp>
        <p:nvSpPr>
          <p:cNvPr id="16" name="Text 14"/>
          <p:cNvSpPr/>
          <p:nvPr/>
        </p:nvSpPr>
        <p:spPr>
          <a:xfrm>
            <a:off x="9947315" y="3387328"/>
            <a:ext cx="2769275" cy="337304"/>
          </a:xfrm>
          <a:prstGeom prst="rect">
            <a:avLst/>
          </a:prstGeom>
          <a:noFill/>
          <a:ln/>
        </p:spPr>
        <p:txBody>
          <a:bodyPr wrap="none" lIns="0" tIns="0" rIns="0" bIns="0" rtlCol="0" anchor="t"/>
          <a:lstStyle/>
          <a:p>
            <a:pPr algn="l" indent="0" marL="0">
              <a:lnSpc>
                <a:spcPts val="2650"/>
              </a:lnSpc>
              <a:buNone/>
            </a:pPr>
            <a:r>
              <a:rPr lang="en-US" sz="2100" dirty="0">
                <a:solidFill>
                  <a:srgbClr val="E2E6E9"/>
                </a:solidFill>
                <a:latin typeface="Merriweather" pitchFamily="34" charset="0"/>
                <a:ea typeface="Merriweather" pitchFamily="34" charset="-122"/>
                <a:cs typeface="Merriweather" pitchFamily="34" charset="-120"/>
              </a:rPr>
              <a:t>Eiendomsforvaltning</a:t>
            </a:r>
            <a:endParaRPr lang="en-US" sz="2100" dirty="0"/>
          </a:p>
        </p:txBody>
      </p:sp>
      <p:sp>
        <p:nvSpPr>
          <p:cNvPr id="17" name="Text 15"/>
          <p:cNvSpPr/>
          <p:nvPr/>
        </p:nvSpPr>
        <p:spPr>
          <a:xfrm>
            <a:off x="9947315" y="3854172"/>
            <a:ext cx="3572947" cy="2418636"/>
          </a:xfrm>
          <a:prstGeom prst="rect">
            <a:avLst/>
          </a:prstGeom>
          <a:noFill/>
          <a:ln/>
        </p:spPr>
        <p:txBody>
          <a:bodyPr wrap="square" lIns="0" tIns="0" rIns="0" bIns="0" rtlCol="0" anchor="t"/>
          <a:lstStyle/>
          <a:p>
            <a:pPr algn="l" indent="0" marL="0">
              <a:lnSpc>
                <a:spcPts val="2700"/>
              </a:lnSpc>
              <a:buNone/>
            </a:pPr>
            <a:r>
              <a:rPr lang="en-US" sz="1700" dirty="0">
                <a:solidFill>
                  <a:srgbClr val="E2E6E9"/>
                </a:solidFill>
                <a:latin typeface="Merriweather" pitchFamily="34" charset="0"/>
                <a:ea typeface="Merriweather" pitchFamily="34" charset="-122"/>
                <a:cs typeface="Merriweather" pitchFamily="34" charset="-120"/>
              </a:rPr>
              <a:t>Mine partnere tilbyr komplett forvaltning av eiendommen din. Dette inkluderer vedlikehold, reparasjoner, kommunikasjon med leietakere, og økonomisk rapportering. Du får full oversikt uten å måtte være til stede.</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25316" y="429816"/>
            <a:ext cx="3687961" cy="390763"/>
          </a:xfrm>
          <a:prstGeom prst="rect">
            <a:avLst/>
          </a:prstGeom>
          <a:noFill/>
          <a:ln/>
        </p:spPr>
        <p:txBody>
          <a:bodyPr wrap="none" lIns="0" tIns="0" rIns="0" bIns="0" rtlCol="0" anchor="t"/>
          <a:lstStyle/>
          <a:p>
            <a:pPr algn="l" indent="0" marL="0">
              <a:lnSpc>
                <a:spcPts val="3050"/>
              </a:lnSpc>
              <a:buNone/>
            </a:pPr>
            <a:r>
              <a:rPr lang="en-US" sz="2450" dirty="0">
                <a:solidFill>
                  <a:srgbClr val="F5F0F0"/>
                </a:solidFill>
                <a:latin typeface="Merriweather" pitchFamily="34" charset="0"/>
                <a:ea typeface="Merriweather" pitchFamily="34" charset="-122"/>
                <a:cs typeface="Merriweather" pitchFamily="34" charset="-120"/>
              </a:rPr>
              <a:t>Hvorfor jobbe med meg?</a:t>
            </a:r>
            <a:endParaRPr lang="en-US" sz="2450" dirty="0"/>
          </a:p>
        </p:txBody>
      </p:sp>
      <p:pic>
        <p:nvPicPr>
          <p:cNvPr id="3" name="Image 0" descr="preencoded.png">    </p:cNvPr>
          <p:cNvPicPr>
            <a:picLocks noChangeAspect="1"/>
          </p:cNvPicPr>
          <p:nvPr/>
        </p:nvPicPr>
        <p:blipFill>
          <a:blip r:embed="rId1"/>
          <a:stretch>
            <a:fillRect/>
          </a:stretch>
        </p:blipFill>
        <p:spPr>
          <a:xfrm>
            <a:off x="625316" y="1133237"/>
            <a:ext cx="4329589" cy="4329589"/>
          </a:xfrm>
          <a:prstGeom prst="rect">
            <a:avLst/>
          </a:prstGeom>
        </p:spPr>
      </p:pic>
      <p:sp>
        <p:nvSpPr>
          <p:cNvPr id="4" name="Text 1"/>
          <p:cNvSpPr/>
          <p:nvPr/>
        </p:nvSpPr>
        <p:spPr>
          <a:xfrm>
            <a:off x="625316" y="5619155"/>
            <a:ext cx="4329589" cy="488394"/>
          </a:xfrm>
          <a:prstGeom prst="rect">
            <a:avLst/>
          </a:prstGeom>
          <a:noFill/>
          <a:ln/>
        </p:spPr>
        <p:txBody>
          <a:bodyPr wrap="square" lIns="0" tIns="0" rIns="0" bIns="0" rtlCol="0" anchor="t"/>
          <a:lstStyle/>
          <a:p>
            <a:pPr algn="l" indent="0" marL="0">
              <a:lnSpc>
                <a:spcPts val="1900"/>
              </a:lnSpc>
              <a:buNone/>
            </a:pPr>
            <a:r>
              <a:rPr lang="en-US" sz="1500" dirty="0">
                <a:solidFill>
                  <a:srgbClr val="E2E6E9"/>
                </a:solidFill>
                <a:latin typeface="Merriweather" pitchFamily="34" charset="0"/>
                <a:ea typeface="Merriweather" pitchFamily="34" charset="-122"/>
                <a:cs typeface="Merriweather" pitchFamily="34" charset="-120"/>
              </a:rPr>
              <a:t>Skandinavisk eiendomsmegler med lokal ekspertise</a:t>
            </a:r>
            <a:endParaRPr lang="en-US" sz="1500" dirty="0"/>
          </a:p>
        </p:txBody>
      </p:sp>
      <p:sp>
        <p:nvSpPr>
          <p:cNvPr id="5" name="Text 2"/>
          <p:cNvSpPr/>
          <p:nvPr/>
        </p:nvSpPr>
        <p:spPr>
          <a:xfrm>
            <a:off x="625316" y="6201251"/>
            <a:ext cx="4329589" cy="1000125"/>
          </a:xfrm>
          <a:prstGeom prst="rect">
            <a:avLst/>
          </a:prstGeom>
          <a:noFill/>
          <a:ln/>
        </p:spPr>
        <p:txBody>
          <a:bodyPr wrap="square" lIns="0" tIns="0" rIns="0" bIns="0" rtlCol="0" anchor="t"/>
          <a:lstStyle/>
          <a:p>
            <a:pPr algn="l" indent="0" marL="0">
              <a:lnSpc>
                <a:spcPts val="1950"/>
              </a:lnSpc>
              <a:buNone/>
            </a:pPr>
            <a:r>
              <a:rPr lang="en-US" sz="1200" dirty="0">
                <a:solidFill>
                  <a:srgbClr val="E2E6E9"/>
                </a:solidFill>
                <a:latin typeface="Merriweather" pitchFamily="34" charset="0"/>
                <a:ea typeface="Merriweather" pitchFamily="34" charset="-122"/>
                <a:cs typeface="Merriweather" pitchFamily="34" charset="-120"/>
              </a:rPr>
              <a:t>Som 51-årig norsk megler bosatt i Dubai kombinerer jeg skandinavisk seriositet og tillit med dyp kunnskap om det lokale markedet. Jeg forstår både din bakgrunn og den emiratiske kulturen.</a:t>
            </a:r>
            <a:endParaRPr lang="en-US" sz="1200" dirty="0"/>
          </a:p>
        </p:txBody>
      </p:sp>
      <p:pic>
        <p:nvPicPr>
          <p:cNvPr id="6" name="Image 1" descr="preencoded.png">    </p:cNvPr>
          <p:cNvPicPr>
            <a:picLocks noChangeAspect="1"/>
          </p:cNvPicPr>
          <p:nvPr/>
        </p:nvPicPr>
        <p:blipFill>
          <a:blip r:embed="rId2"/>
          <a:stretch>
            <a:fillRect/>
          </a:stretch>
        </p:blipFill>
        <p:spPr>
          <a:xfrm>
            <a:off x="5150287" y="1133237"/>
            <a:ext cx="4329708" cy="4329708"/>
          </a:xfrm>
          <a:prstGeom prst="rect">
            <a:avLst/>
          </a:prstGeom>
        </p:spPr>
      </p:pic>
      <p:sp>
        <p:nvSpPr>
          <p:cNvPr id="7" name="Text 3"/>
          <p:cNvSpPr/>
          <p:nvPr/>
        </p:nvSpPr>
        <p:spPr>
          <a:xfrm>
            <a:off x="5150287" y="5619274"/>
            <a:ext cx="2332315" cy="244197"/>
          </a:xfrm>
          <a:prstGeom prst="rect">
            <a:avLst/>
          </a:prstGeom>
          <a:noFill/>
          <a:ln/>
        </p:spPr>
        <p:txBody>
          <a:bodyPr wrap="none" lIns="0" tIns="0" rIns="0" bIns="0" rtlCol="0" anchor="t"/>
          <a:lstStyle/>
          <a:p>
            <a:pPr algn="l" indent="0" marL="0">
              <a:lnSpc>
                <a:spcPts val="1900"/>
              </a:lnSpc>
              <a:buNone/>
            </a:pPr>
            <a:r>
              <a:rPr lang="en-US" sz="1500" dirty="0">
                <a:solidFill>
                  <a:srgbClr val="E2E6E9"/>
                </a:solidFill>
                <a:latin typeface="Merriweather" pitchFamily="34" charset="0"/>
                <a:ea typeface="Merriweather" pitchFamily="34" charset="-122"/>
                <a:cs typeface="Merriweather" pitchFamily="34" charset="-120"/>
              </a:rPr>
              <a:t>Alltid tilgjengelig for deg</a:t>
            </a:r>
            <a:endParaRPr lang="en-US" sz="1500" dirty="0"/>
          </a:p>
        </p:txBody>
      </p:sp>
      <p:sp>
        <p:nvSpPr>
          <p:cNvPr id="8" name="Text 4"/>
          <p:cNvSpPr/>
          <p:nvPr/>
        </p:nvSpPr>
        <p:spPr>
          <a:xfrm>
            <a:off x="5150287" y="5957173"/>
            <a:ext cx="4329708" cy="1000125"/>
          </a:xfrm>
          <a:prstGeom prst="rect">
            <a:avLst/>
          </a:prstGeom>
          <a:noFill/>
          <a:ln/>
        </p:spPr>
        <p:txBody>
          <a:bodyPr wrap="square" lIns="0" tIns="0" rIns="0" bIns="0" rtlCol="0" anchor="t"/>
          <a:lstStyle/>
          <a:p>
            <a:pPr algn="l" indent="0" marL="0">
              <a:lnSpc>
                <a:spcPts val="1950"/>
              </a:lnSpc>
              <a:buNone/>
            </a:pPr>
            <a:r>
              <a:rPr lang="en-US" sz="1200" dirty="0">
                <a:solidFill>
                  <a:srgbClr val="E2E6E9"/>
                </a:solidFill>
                <a:latin typeface="Merriweather" pitchFamily="34" charset="0"/>
                <a:ea typeface="Merriweather" pitchFamily="34" charset="-122"/>
                <a:cs typeface="Merriweather" pitchFamily="34" charset="-120"/>
              </a:rPr>
              <a:t>Jeg er tilgjengelig på telefon og WhatsApp når det passer deg. Uansett tidssone eller spørsmål, kan du alltid nå meg. Jeg svarer raskt og gir deg den oppmerksomheten du fortjener.</a:t>
            </a:r>
            <a:endParaRPr lang="en-US" sz="1200" dirty="0"/>
          </a:p>
        </p:txBody>
      </p:sp>
      <p:pic>
        <p:nvPicPr>
          <p:cNvPr id="9" name="Image 2" descr="preencoded.png">    </p:cNvPr>
          <p:cNvPicPr>
            <a:picLocks noChangeAspect="1"/>
          </p:cNvPicPr>
          <p:nvPr/>
        </p:nvPicPr>
        <p:blipFill>
          <a:blip r:embed="rId3"/>
          <a:stretch>
            <a:fillRect/>
          </a:stretch>
        </p:blipFill>
        <p:spPr>
          <a:xfrm>
            <a:off x="9675376" y="1133237"/>
            <a:ext cx="4329708" cy="4329708"/>
          </a:xfrm>
          <a:prstGeom prst="rect">
            <a:avLst/>
          </a:prstGeom>
        </p:spPr>
      </p:pic>
      <p:sp>
        <p:nvSpPr>
          <p:cNvPr id="10" name="Text 5"/>
          <p:cNvSpPr/>
          <p:nvPr/>
        </p:nvSpPr>
        <p:spPr>
          <a:xfrm>
            <a:off x="9675376" y="5619274"/>
            <a:ext cx="2833092" cy="244197"/>
          </a:xfrm>
          <a:prstGeom prst="rect">
            <a:avLst/>
          </a:prstGeom>
          <a:noFill/>
          <a:ln/>
        </p:spPr>
        <p:txBody>
          <a:bodyPr wrap="none" lIns="0" tIns="0" rIns="0" bIns="0" rtlCol="0" anchor="t"/>
          <a:lstStyle/>
          <a:p>
            <a:pPr algn="l" indent="0" marL="0">
              <a:lnSpc>
                <a:spcPts val="1900"/>
              </a:lnSpc>
              <a:buNone/>
            </a:pPr>
            <a:r>
              <a:rPr lang="en-US" sz="1500" dirty="0">
                <a:solidFill>
                  <a:srgbClr val="E2E6E9"/>
                </a:solidFill>
                <a:latin typeface="Merriweather" pitchFamily="34" charset="0"/>
                <a:ea typeface="Merriweather" pitchFamily="34" charset="-122"/>
                <a:cs typeface="Merriweather" pitchFamily="34" charset="-120"/>
              </a:rPr>
              <a:t>Kun for skandinaviske kunder</a:t>
            </a:r>
            <a:endParaRPr lang="en-US" sz="1500" dirty="0"/>
          </a:p>
        </p:txBody>
      </p:sp>
      <p:sp>
        <p:nvSpPr>
          <p:cNvPr id="11" name="Text 6"/>
          <p:cNvSpPr/>
          <p:nvPr/>
        </p:nvSpPr>
        <p:spPr>
          <a:xfrm>
            <a:off x="9675376" y="5957173"/>
            <a:ext cx="4329708" cy="750094"/>
          </a:xfrm>
          <a:prstGeom prst="rect">
            <a:avLst/>
          </a:prstGeom>
          <a:noFill/>
          <a:ln/>
        </p:spPr>
        <p:txBody>
          <a:bodyPr wrap="square" lIns="0" tIns="0" rIns="0" bIns="0" rtlCol="0" anchor="t"/>
          <a:lstStyle/>
          <a:p>
            <a:pPr algn="l" indent="0" marL="0">
              <a:lnSpc>
                <a:spcPts val="1950"/>
              </a:lnSpc>
              <a:buNone/>
            </a:pPr>
            <a:r>
              <a:rPr lang="en-US" sz="1200" dirty="0">
                <a:solidFill>
                  <a:srgbClr val="E2E6E9"/>
                </a:solidFill>
                <a:latin typeface="Merriweather" pitchFamily="34" charset="0"/>
                <a:ea typeface="Merriweather" pitchFamily="34" charset="-122"/>
                <a:cs typeface="Merriweather" pitchFamily="34" charset="-120"/>
              </a:rPr>
              <a:t>Ved å fokusere eksklusivt på norske, svenske og danske kunder kan jeg tilby en personlig service på ditt eget språk. Jeg forstår dine behov og kulturelle referanser.</a:t>
            </a:r>
            <a:endParaRPr lang="en-US" sz="1200" dirty="0"/>
          </a:p>
        </p:txBody>
      </p:sp>
      <p:sp>
        <p:nvSpPr>
          <p:cNvPr id="12" name="Text 7"/>
          <p:cNvSpPr/>
          <p:nvPr/>
        </p:nvSpPr>
        <p:spPr>
          <a:xfrm>
            <a:off x="859750" y="7553087"/>
            <a:ext cx="13145333" cy="500063"/>
          </a:xfrm>
          <a:prstGeom prst="rect">
            <a:avLst/>
          </a:prstGeom>
          <a:noFill/>
          <a:ln/>
        </p:spPr>
        <p:txBody>
          <a:bodyPr wrap="square" lIns="0" tIns="0" rIns="0" bIns="0" rtlCol="0" anchor="t"/>
          <a:lstStyle/>
          <a:p>
            <a:pPr algn="l" indent="0" marL="0">
              <a:lnSpc>
                <a:spcPts val="1950"/>
              </a:lnSpc>
              <a:buNone/>
            </a:pPr>
            <a:r>
              <a:rPr lang="en-US" sz="1200" dirty="0">
                <a:solidFill>
                  <a:srgbClr val="E2E6E9"/>
                </a:solidFill>
                <a:latin typeface="Merriweather" pitchFamily="34" charset="0"/>
                <a:ea typeface="Merriweather" pitchFamily="34" charset="-122"/>
                <a:cs typeface="Merriweather" pitchFamily="34" charset="-120"/>
              </a:rPr>
              <a:t>"Jeg har jobbet som eiendomsmegler i over 30 år, og de siste årene har jeg dedikert meg fullt til å hjelpe skandinaver med å investere trygt og lønnsomt i UAE. Din suksess er min suksess."</a:t>
            </a:r>
            <a:endParaRPr lang="en-US" sz="1200" dirty="0"/>
          </a:p>
        </p:txBody>
      </p:sp>
      <p:sp>
        <p:nvSpPr>
          <p:cNvPr id="13" name="Shape 8"/>
          <p:cNvSpPr/>
          <p:nvPr/>
        </p:nvSpPr>
        <p:spPr>
          <a:xfrm>
            <a:off x="625316" y="7377232"/>
            <a:ext cx="22860" cy="851773"/>
          </a:xfrm>
          <a:prstGeom prst="rect">
            <a:avLst/>
          </a:prstGeom>
          <a:solidFill>
            <a:srgbClr val="609DFF"/>
          </a:solidFill>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87799" y="335280"/>
            <a:ext cx="2439114" cy="304919"/>
          </a:xfrm>
          <a:prstGeom prst="rect">
            <a:avLst/>
          </a:prstGeom>
          <a:noFill/>
          <a:ln/>
        </p:spPr>
        <p:txBody>
          <a:bodyPr wrap="none" lIns="0" tIns="0" rIns="0" bIns="0" rtlCol="0" anchor="t"/>
          <a:lstStyle/>
          <a:p>
            <a:pPr algn="l" indent="0" marL="0">
              <a:lnSpc>
                <a:spcPts val="2400"/>
              </a:lnSpc>
              <a:buNone/>
            </a:pPr>
            <a:r>
              <a:rPr lang="en-US" sz="1900" dirty="0">
                <a:solidFill>
                  <a:srgbClr val="F5F0F0"/>
                </a:solidFill>
                <a:latin typeface="Merriweather" pitchFamily="34" charset="0"/>
                <a:ea typeface="Merriweather" pitchFamily="34" charset="-122"/>
                <a:cs typeface="Merriweather" pitchFamily="34" charset="-120"/>
              </a:rPr>
              <a:t>Ta kontakt i dag</a:t>
            </a:r>
            <a:endParaRPr lang="en-US" sz="1900" dirty="0"/>
          </a:p>
        </p:txBody>
      </p:sp>
      <p:sp>
        <p:nvSpPr>
          <p:cNvPr id="3" name="Text 1"/>
          <p:cNvSpPr/>
          <p:nvPr/>
        </p:nvSpPr>
        <p:spPr>
          <a:xfrm>
            <a:off x="487799" y="944999"/>
            <a:ext cx="2756178" cy="228600"/>
          </a:xfrm>
          <a:prstGeom prst="rect">
            <a:avLst/>
          </a:prstGeom>
          <a:noFill/>
          <a:ln/>
        </p:spPr>
        <p:txBody>
          <a:bodyPr wrap="none" lIns="0" tIns="0" rIns="0" bIns="0" rtlCol="0" anchor="t"/>
          <a:lstStyle/>
          <a:p>
            <a:pPr algn="l" indent="0" marL="0">
              <a:lnSpc>
                <a:spcPts val="1800"/>
              </a:lnSpc>
              <a:buNone/>
            </a:pPr>
            <a:r>
              <a:rPr lang="en-US" sz="1400" dirty="0">
                <a:solidFill>
                  <a:srgbClr val="F5F0F0"/>
                </a:solidFill>
                <a:latin typeface="Merriweather" pitchFamily="34" charset="0"/>
                <a:ea typeface="Merriweather" pitchFamily="34" charset="-122"/>
                <a:cs typeface="Merriweather" pitchFamily="34" charset="-120"/>
              </a:rPr>
              <a:t>Klar til å utforske mulighetene?</a:t>
            </a:r>
            <a:endParaRPr lang="en-US" sz="1400" dirty="0"/>
          </a:p>
        </p:txBody>
      </p:sp>
      <p:sp>
        <p:nvSpPr>
          <p:cNvPr id="4" name="Text 2"/>
          <p:cNvSpPr/>
          <p:nvPr/>
        </p:nvSpPr>
        <p:spPr>
          <a:xfrm>
            <a:off x="487799" y="1295519"/>
            <a:ext cx="6678692" cy="390049"/>
          </a:xfrm>
          <a:prstGeom prst="rect">
            <a:avLst/>
          </a:prstGeom>
          <a:noFill/>
          <a:ln/>
        </p:spPr>
        <p:txBody>
          <a:bodyPr wrap="square" lIns="0" tIns="0" rIns="0" bIns="0" rtlCol="0" anchor="t"/>
          <a:lstStyle/>
          <a:p>
            <a:pPr algn="l" indent="0" marL="0">
              <a:lnSpc>
                <a:spcPts val="1500"/>
              </a:lnSpc>
              <a:buNone/>
            </a:pPr>
            <a:r>
              <a:rPr lang="en-US" sz="950" dirty="0">
                <a:solidFill>
                  <a:srgbClr val="E2E6E9"/>
                </a:solidFill>
                <a:latin typeface="Merriweather" pitchFamily="34" charset="0"/>
                <a:ea typeface="Merriweather" pitchFamily="34" charset="-122"/>
                <a:cs typeface="Merriweather" pitchFamily="34" charset="-120"/>
              </a:rPr>
              <a:t>Enten du er førstegangsinvestor eller erfaren eiendomsinvestor, er jeg her for å hjelpe deg. La oss ta en uforpliktende samtale om dine mål og hvordan jeg kan hjelpe deg med å oppnå dem.</a:t>
            </a:r>
            <a:endParaRPr lang="en-US" sz="950" dirty="0"/>
          </a:p>
        </p:txBody>
      </p:sp>
      <p:sp>
        <p:nvSpPr>
          <p:cNvPr id="5" name="Text 3"/>
          <p:cNvSpPr/>
          <p:nvPr/>
        </p:nvSpPr>
        <p:spPr>
          <a:xfrm>
            <a:off x="487799" y="1795224"/>
            <a:ext cx="6678692" cy="390049"/>
          </a:xfrm>
          <a:prstGeom prst="rect">
            <a:avLst/>
          </a:prstGeom>
          <a:noFill/>
          <a:ln/>
        </p:spPr>
        <p:txBody>
          <a:bodyPr wrap="square" lIns="0" tIns="0" rIns="0" bIns="0" rtlCol="0" anchor="t"/>
          <a:lstStyle/>
          <a:p>
            <a:pPr algn="l" indent="0" marL="0">
              <a:lnSpc>
                <a:spcPts val="1500"/>
              </a:lnSpc>
              <a:buNone/>
            </a:pPr>
            <a:r>
              <a:rPr lang="en-US" sz="950" dirty="0">
                <a:solidFill>
                  <a:srgbClr val="E2E6E9"/>
                </a:solidFill>
                <a:latin typeface="Merriweather" pitchFamily="34" charset="0"/>
                <a:ea typeface="Merriweather" pitchFamily="34" charset="-122"/>
                <a:cs typeface="Merriweather" pitchFamily="34" charset="-120"/>
              </a:rPr>
              <a:t>Jeg er tilgjengelig både på norsk og engelsk telefon/WhatsApp, og svarer raskt på e-post. Kontakt meg på den måten som passer deg best.</a:t>
            </a:r>
            <a:endParaRPr lang="en-US" sz="950" dirty="0"/>
          </a:p>
        </p:txBody>
      </p:sp>
      <p:sp>
        <p:nvSpPr>
          <p:cNvPr id="6" name="Shape 4"/>
          <p:cNvSpPr/>
          <p:nvPr/>
        </p:nvSpPr>
        <p:spPr>
          <a:xfrm>
            <a:off x="487799" y="2505313"/>
            <a:ext cx="6678692" cy="1254085"/>
          </a:xfrm>
          <a:prstGeom prst="roundRect">
            <a:avLst>
              <a:gd name="adj" fmla="val 5833"/>
            </a:avLst>
          </a:prstGeom>
          <a:solidFill>
            <a:srgbClr val="09151A">
              <a:alpha val="95000"/>
            </a:srgbClr>
          </a:solidFill>
          <a:ln/>
        </p:spPr>
      </p:sp>
      <p:sp>
        <p:nvSpPr>
          <p:cNvPr id="7" name="Shape 5"/>
          <p:cNvSpPr/>
          <p:nvPr/>
        </p:nvSpPr>
        <p:spPr>
          <a:xfrm>
            <a:off x="487799" y="2490073"/>
            <a:ext cx="6678692" cy="60960"/>
          </a:xfrm>
          <a:prstGeom prst="roundRect">
            <a:avLst>
              <a:gd name="adj" fmla="val 84027"/>
            </a:avLst>
          </a:prstGeom>
          <a:solidFill>
            <a:srgbClr val="609DFF"/>
          </a:solidFill>
          <a:ln/>
        </p:spPr>
      </p:sp>
      <p:sp>
        <p:nvSpPr>
          <p:cNvPr id="8" name="Shape 6"/>
          <p:cNvSpPr/>
          <p:nvPr/>
        </p:nvSpPr>
        <p:spPr>
          <a:xfrm>
            <a:off x="3644265" y="2322433"/>
            <a:ext cx="365760" cy="365760"/>
          </a:xfrm>
          <a:prstGeom prst="roundRect">
            <a:avLst>
              <a:gd name="adj" fmla="val 250000"/>
            </a:avLst>
          </a:prstGeom>
          <a:solidFill>
            <a:srgbClr val="609DFF"/>
          </a:solidFill>
          <a:ln/>
        </p:spPr>
      </p:sp>
      <p:pic>
        <p:nvPicPr>
          <p:cNvPr id="9"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753922" y="2432090"/>
            <a:ext cx="146328" cy="146328"/>
          </a:xfrm>
          <a:prstGeom prst="rect">
            <a:avLst/>
          </a:prstGeom>
        </p:spPr>
      </p:pic>
      <p:sp>
        <p:nvSpPr>
          <p:cNvPr id="10" name="Text 7"/>
          <p:cNvSpPr/>
          <p:nvPr/>
        </p:nvSpPr>
        <p:spPr>
          <a:xfrm>
            <a:off x="624959" y="2810113"/>
            <a:ext cx="1524476" cy="190500"/>
          </a:xfrm>
          <a:prstGeom prst="rect">
            <a:avLst/>
          </a:prstGeom>
          <a:noFill/>
          <a:ln/>
        </p:spPr>
        <p:txBody>
          <a:bodyPr wrap="none" lIns="0" tIns="0" rIns="0" bIns="0" rtlCol="0" anchor="t"/>
          <a:lstStyle/>
          <a:p>
            <a:pPr algn="l" indent="0" marL="0">
              <a:lnSpc>
                <a:spcPts val="1500"/>
              </a:lnSpc>
              <a:buNone/>
            </a:pPr>
            <a:r>
              <a:rPr lang="en-US" sz="1200" dirty="0">
                <a:solidFill>
                  <a:srgbClr val="E2E6E9"/>
                </a:solidFill>
                <a:latin typeface="Merriweather" pitchFamily="34" charset="0"/>
                <a:ea typeface="Merriweather" pitchFamily="34" charset="-122"/>
                <a:cs typeface="Merriweather" pitchFamily="34" charset="-120"/>
              </a:rPr>
              <a:t>Telefon UAE</a:t>
            </a:r>
            <a:endParaRPr lang="en-US" sz="1200" dirty="0"/>
          </a:p>
        </p:txBody>
      </p:sp>
      <p:sp>
        <p:nvSpPr>
          <p:cNvPr id="11" name="Text 8"/>
          <p:cNvSpPr/>
          <p:nvPr/>
        </p:nvSpPr>
        <p:spPr>
          <a:xfrm>
            <a:off x="624959" y="3122533"/>
            <a:ext cx="6404372" cy="195024"/>
          </a:xfrm>
          <a:prstGeom prst="rect">
            <a:avLst/>
          </a:prstGeom>
          <a:noFill/>
          <a:ln/>
        </p:spPr>
        <p:txBody>
          <a:bodyPr wrap="none" lIns="0" tIns="0" rIns="0" bIns="0" rtlCol="0" anchor="t"/>
          <a:lstStyle/>
          <a:p>
            <a:pPr algn="l" indent="0" marL="0">
              <a:lnSpc>
                <a:spcPts val="1500"/>
              </a:lnSpc>
              <a:buNone/>
            </a:pPr>
            <a:r>
              <a:rPr lang="en-US" sz="950" u="sng" dirty="0">
                <a:solidFill>
                  <a:srgbClr val="609DFF"/>
                </a:solidFill>
                <a:latin typeface="Merriweather" pitchFamily="34" charset="0"/>
                <a:ea typeface="Merriweather" pitchFamily="34" charset="-122"/>
                <a:cs typeface="Merriweather" pitchFamily="34" charset="-120"/>
                <a:hlinkClick r:id="rId3" invalidUrl="" action="" tgtFrame="" tooltip="" history="1" highlightClick="0" endSnd="0">
                  <a:extLst>
                    <a:ext uri="{A12FA001-AC4F-418D-AE19-62706E023703}">
                      <ahyp:hlinkClr xmlns:ahyp="http://schemas.microsoft.com/office/drawing/2018/hyperlinkcolor" val="tx"/>
                    </a:ext>
                  </a:extLst>
                </a:hlinkClick>
              </a:rPr>
              <a:t>+971 58 680 1974</a:t>
            </a:r>
            <a:endParaRPr lang="en-US" sz="950" dirty="0"/>
          </a:p>
        </p:txBody>
      </p:sp>
      <p:sp>
        <p:nvSpPr>
          <p:cNvPr id="12" name="Text 9"/>
          <p:cNvSpPr/>
          <p:nvPr/>
        </p:nvSpPr>
        <p:spPr>
          <a:xfrm>
            <a:off x="624959" y="3427214"/>
            <a:ext cx="6404372" cy="195024"/>
          </a:xfrm>
          <a:prstGeom prst="rect">
            <a:avLst/>
          </a:prstGeom>
          <a:noFill/>
          <a:ln/>
        </p:spPr>
        <p:txBody>
          <a:bodyPr wrap="none" lIns="0" tIns="0" rIns="0" bIns="0" rtlCol="0" anchor="t"/>
          <a:lstStyle/>
          <a:p>
            <a:pPr algn="l" indent="0" marL="0">
              <a:lnSpc>
                <a:spcPts val="1500"/>
              </a:lnSpc>
              <a:buNone/>
            </a:pPr>
            <a:r>
              <a:rPr lang="en-US" sz="950" dirty="0">
                <a:solidFill>
                  <a:srgbClr val="E2E6E9"/>
                </a:solidFill>
                <a:latin typeface="Merriweather" pitchFamily="34" charset="0"/>
                <a:ea typeface="Merriweather" pitchFamily="34" charset="-122"/>
                <a:cs typeface="Merriweather" pitchFamily="34" charset="-120"/>
              </a:rPr>
              <a:t>WhatsApp tilgjengelig</a:t>
            </a:r>
            <a:endParaRPr lang="en-US" sz="950" dirty="0"/>
          </a:p>
        </p:txBody>
      </p:sp>
      <p:sp>
        <p:nvSpPr>
          <p:cNvPr id="13" name="Shape 10"/>
          <p:cNvSpPr/>
          <p:nvPr/>
        </p:nvSpPr>
        <p:spPr>
          <a:xfrm>
            <a:off x="487799" y="4064198"/>
            <a:ext cx="6678692" cy="1254085"/>
          </a:xfrm>
          <a:prstGeom prst="roundRect">
            <a:avLst>
              <a:gd name="adj" fmla="val 5833"/>
            </a:avLst>
          </a:prstGeom>
          <a:solidFill>
            <a:srgbClr val="09151A">
              <a:alpha val="95000"/>
            </a:srgbClr>
          </a:solidFill>
          <a:ln/>
        </p:spPr>
      </p:sp>
      <p:sp>
        <p:nvSpPr>
          <p:cNvPr id="14" name="Shape 11"/>
          <p:cNvSpPr/>
          <p:nvPr/>
        </p:nvSpPr>
        <p:spPr>
          <a:xfrm>
            <a:off x="487799" y="4048958"/>
            <a:ext cx="6678692" cy="60960"/>
          </a:xfrm>
          <a:prstGeom prst="roundRect">
            <a:avLst>
              <a:gd name="adj" fmla="val 84027"/>
            </a:avLst>
          </a:prstGeom>
          <a:solidFill>
            <a:srgbClr val="609DFF"/>
          </a:solidFill>
          <a:ln/>
        </p:spPr>
      </p:sp>
      <p:sp>
        <p:nvSpPr>
          <p:cNvPr id="15" name="Shape 12"/>
          <p:cNvSpPr/>
          <p:nvPr/>
        </p:nvSpPr>
        <p:spPr>
          <a:xfrm>
            <a:off x="3644265" y="3881318"/>
            <a:ext cx="365760" cy="365760"/>
          </a:xfrm>
          <a:prstGeom prst="roundRect">
            <a:avLst>
              <a:gd name="adj" fmla="val 250000"/>
            </a:avLst>
          </a:prstGeom>
          <a:solidFill>
            <a:srgbClr val="609DFF"/>
          </a:solidFill>
          <a:ln/>
        </p:spPr>
      </p:sp>
      <p:pic>
        <p:nvPicPr>
          <p:cNvPr id="16" name="Image 1"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753922" y="3990975"/>
            <a:ext cx="146328" cy="146328"/>
          </a:xfrm>
          <a:prstGeom prst="rect">
            <a:avLst/>
          </a:prstGeom>
        </p:spPr>
      </p:pic>
      <p:sp>
        <p:nvSpPr>
          <p:cNvPr id="17" name="Text 13"/>
          <p:cNvSpPr/>
          <p:nvPr/>
        </p:nvSpPr>
        <p:spPr>
          <a:xfrm>
            <a:off x="624959" y="4368998"/>
            <a:ext cx="1524476" cy="190500"/>
          </a:xfrm>
          <a:prstGeom prst="rect">
            <a:avLst/>
          </a:prstGeom>
          <a:noFill/>
          <a:ln/>
        </p:spPr>
        <p:txBody>
          <a:bodyPr wrap="none" lIns="0" tIns="0" rIns="0" bIns="0" rtlCol="0" anchor="t"/>
          <a:lstStyle/>
          <a:p>
            <a:pPr algn="l" indent="0" marL="0">
              <a:lnSpc>
                <a:spcPts val="1500"/>
              </a:lnSpc>
              <a:buNone/>
            </a:pPr>
            <a:r>
              <a:rPr lang="en-US" sz="1200" dirty="0">
                <a:solidFill>
                  <a:srgbClr val="E2E6E9"/>
                </a:solidFill>
                <a:latin typeface="Merriweather" pitchFamily="34" charset="0"/>
                <a:ea typeface="Merriweather" pitchFamily="34" charset="-122"/>
                <a:cs typeface="Merriweather" pitchFamily="34" charset="-120"/>
              </a:rPr>
              <a:t>Telefon Norge</a:t>
            </a:r>
            <a:endParaRPr lang="en-US" sz="1200" dirty="0"/>
          </a:p>
        </p:txBody>
      </p:sp>
      <p:sp>
        <p:nvSpPr>
          <p:cNvPr id="18" name="Text 14"/>
          <p:cNvSpPr/>
          <p:nvPr/>
        </p:nvSpPr>
        <p:spPr>
          <a:xfrm>
            <a:off x="624959" y="4681418"/>
            <a:ext cx="6404372" cy="195024"/>
          </a:xfrm>
          <a:prstGeom prst="rect">
            <a:avLst/>
          </a:prstGeom>
          <a:noFill/>
          <a:ln/>
        </p:spPr>
        <p:txBody>
          <a:bodyPr wrap="none" lIns="0" tIns="0" rIns="0" bIns="0" rtlCol="0" anchor="t"/>
          <a:lstStyle/>
          <a:p>
            <a:pPr algn="l" indent="0" marL="0">
              <a:lnSpc>
                <a:spcPts val="1500"/>
              </a:lnSpc>
              <a:buNone/>
            </a:pPr>
            <a:r>
              <a:rPr lang="en-US" sz="950" u="sng" dirty="0">
                <a:solidFill>
                  <a:srgbClr val="609DFF"/>
                </a:solidFill>
                <a:latin typeface="Merriweather" pitchFamily="34" charset="0"/>
                <a:ea typeface="Merriweather" pitchFamily="34" charset="-122"/>
                <a:cs typeface="Merriweather" pitchFamily="34" charset="-120"/>
                <a:hlinkClick r:id="rId6" invalidUrl="" action="" tgtFrame="" tooltip="" history="1" highlightClick="0" endSnd="0">
                  <a:extLst>
                    <a:ext uri="{A12FA001-AC4F-418D-AE19-62706E023703}">
                      <ahyp:hlinkClr xmlns:ahyp="http://schemas.microsoft.com/office/drawing/2018/hyperlinkcolor" val="tx"/>
                    </a:ext>
                  </a:extLst>
                </a:hlinkClick>
              </a:rPr>
              <a:t>+47 411 40 200</a:t>
            </a:r>
            <a:endParaRPr lang="en-US" sz="950" dirty="0"/>
          </a:p>
        </p:txBody>
      </p:sp>
      <p:sp>
        <p:nvSpPr>
          <p:cNvPr id="19" name="Text 15"/>
          <p:cNvSpPr/>
          <p:nvPr/>
        </p:nvSpPr>
        <p:spPr>
          <a:xfrm>
            <a:off x="624959" y="4986099"/>
            <a:ext cx="6404372" cy="195024"/>
          </a:xfrm>
          <a:prstGeom prst="rect">
            <a:avLst/>
          </a:prstGeom>
          <a:noFill/>
          <a:ln/>
        </p:spPr>
        <p:txBody>
          <a:bodyPr wrap="none" lIns="0" tIns="0" rIns="0" bIns="0" rtlCol="0" anchor="t"/>
          <a:lstStyle/>
          <a:p>
            <a:pPr algn="l" indent="0" marL="0">
              <a:lnSpc>
                <a:spcPts val="1500"/>
              </a:lnSpc>
              <a:buNone/>
            </a:pPr>
            <a:r>
              <a:rPr lang="en-US" sz="950" dirty="0">
                <a:solidFill>
                  <a:srgbClr val="E2E6E9"/>
                </a:solidFill>
                <a:latin typeface="Merriweather" pitchFamily="34" charset="0"/>
                <a:ea typeface="Merriweather" pitchFamily="34" charset="-122"/>
                <a:cs typeface="Merriweather" pitchFamily="34" charset="-120"/>
              </a:rPr>
              <a:t>WhatsApp tilgjengelig</a:t>
            </a:r>
            <a:endParaRPr lang="en-US" sz="950" dirty="0"/>
          </a:p>
        </p:txBody>
      </p:sp>
      <p:sp>
        <p:nvSpPr>
          <p:cNvPr id="20" name="Shape 16"/>
          <p:cNvSpPr/>
          <p:nvPr/>
        </p:nvSpPr>
        <p:spPr>
          <a:xfrm>
            <a:off x="487799" y="5623084"/>
            <a:ext cx="6678692" cy="1254085"/>
          </a:xfrm>
          <a:prstGeom prst="roundRect">
            <a:avLst>
              <a:gd name="adj" fmla="val 5833"/>
            </a:avLst>
          </a:prstGeom>
          <a:solidFill>
            <a:srgbClr val="09151A">
              <a:alpha val="95000"/>
            </a:srgbClr>
          </a:solidFill>
          <a:ln/>
        </p:spPr>
      </p:sp>
      <p:sp>
        <p:nvSpPr>
          <p:cNvPr id="21" name="Shape 17"/>
          <p:cNvSpPr/>
          <p:nvPr/>
        </p:nvSpPr>
        <p:spPr>
          <a:xfrm>
            <a:off x="487799" y="5607844"/>
            <a:ext cx="6678692" cy="60960"/>
          </a:xfrm>
          <a:prstGeom prst="roundRect">
            <a:avLst>
              <a:gd name="adj" fmla="val 84027"/>
            </a:avLst>
          </a:prstGeom>
          <a:solidFill>
            <a:srgbClr val="609DFF"/>
          </a:solidFill>
          <a:ln/>
        </p:spPr>
      </p:sp>
      <p:sp>
        <p:nvSpPr>
          <p:cNvPr id="22" name="Shape 18"/>
          <p:cNvSpPr/>
          <p:nvPr/>
        </p:nvSpPr>
        <p:spPr>
          <a:xfrm>
            <a:off x="3644265" y="5440204"/>
            <a:ext cx="365760" cy="365760"/>
          </a:xfrm>
          <a:prstGeom prst="roundRect">
            <a:avLst>
              <a:gd name="adj" fmla="val 250000"/>
            </a:avLst>
          </a:prstGeom>
          <a:solidFill>
            <a:srgbClr val="609DFF"/>
          </a:solidFill>
          <a:ln/>
        </p:spPr>
      </p:sp>
      <p:pic>
        <p:nvPicPr>
          <p:cNvPr id="23" name="Image 2"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753922" y="5549860"/>
            <a:ext cx="146328" cy="146328"/>
          </a:xfrm>
          <a:prstGeom prst="rect">
            <a:avLst/>
          </a:prstGeom>
        </p:spPr>
      </p:pic>
      <p:sp>
        <p:nvSpPr>
          <p:cNvPr id="24" name="Text 19"/>
          <p:cNvSpPr/>
          <p:nvPr/>
        </p:nvSpPr>
        <p:spPr>
          <a:xfrm>
            <a:off x="624959" y="5927884"/>
            <a:ext cx="1524476" cy="190500"/>
          </a:xfrm>
          <a:prstGeom prst="rect">
            <a:avLst/>
          </a:prstGeom>
          <a:noFill/>
          <a:ln/>
        </p:spPr>
        <p:txBody>
          <a:bodyPr wrap="none" lIns="0" tIns="0" rIns="0" bIns="0" rtlCol="0" anchor="t"/>
          <a:lstStyle/>
          <a:p>
            <a:pPr algn="l" indent="0" marL="0">
              <a:lnSpc>
                <a:spcPts val="1500"/>
              </a:lnSpc>
              <a:buNone/>
            </a:pPr>
            <a:r>
              <a:rPr lang="en-US" sz="1200" dirty="0">
                <a:solidFill>
                  <a:srgbClr val="E2E6E9"/>
                </a:solidFill>
                <a:latin typeface="Merriweather" pitchFamily="34" charset="0"/>
                <a:ea typeface="Merriweather" pitchFamily="34" charset="-122"/>
                <a:cs typeface="Merriweather" pitchFamily="34" charset="-120"/>
              </a:rPr>
              <a:t>E-post</a:t>
            </a:r>
            <a:endParaRPr lang="en-US" sz="1200" dirty="0"/>
          </a:p>
        </p:txBody>
      </p:sp>
      <p:sp>
        <p:nvSpPr>
          <p:cNvPr id="25" name="Text 20"/>
          <p:cNvSpPr/>
          <p:nvPr/>
        </p:nvSpPr>
        <p:spPr>
          <a:xfrm>
            <a:off x="624959" y="6240304"/>
            <a:ext cx="6404372" cy="195024"/>
          </a:xfrm>
          <a:prstGeom prst="rect">
            <a:avLst/>
          </a:prstGeom>
          <a:noFill/>
          <a:ln/>
        </p:spPr>
        <p:txBody>
          <a:bodyPr wrap="none" lIns="0" tIns="0" rIns="0" bIns="0" rtlCol="0" anchor="t"/>
          <a:lstStyle/>
          <a:p>
            <a:pPr algn="l" indent="0" marL="0">
              <a:lnSpc>
                <a:spcPts val="1500"/>
              </a:lnSpc>
              <a:buNone/>
            </a:pPr>
            <a:r>
              <a:rPr lang="en-US" sz="950" u="sng" dirty="0">
                <a:solidFill>
                  <a:srgbClr val="609DFF"/>
                </a:solidFill>
                <a:latin typeface="Merriweather" pitchFamily="34" charset="0"/>
                <a:ea typeface="Merriweather" pitchFamily="34" charset="-122"/>
                <a:cs typeface="Merriweather" pitchFamily="34" charset="-120"/>
                <a:hlinkClick r:id="rId9" invalidUrl="" action="" tgtFrame="" tooltip="" history="1" highlightClick="0" endSnd="0">
                  <a:extLst>
                    <a:ext uri="{A12FA001-AC4F-418D-AE19-62706E023703}">
                      <ahyp:hlinkClr xmlns:ahyp="http://schemas.microsoft.com/office/drawing/2018/hyperlinkcolor" val="tx"/>
                    </a:ext>
                  </a:extLst>
                </a:hlinkClick>
              </a:rPr>
              <a:t>post@realestatedubai.no</a:t>
            </a:r>
            <a:endParaRPr lang="en-US" sz="950" dirty="0"/>
          </a:p>
        </p:txBody>
      </p:sp>
      <p:sp>
        <p:nvSpPr>
          <p:cNvPr id="26" name="Text 21"/>
          <p:cNvSpPr/>
          <p:nvPr/>
        </p:nvSpPr>
        <p:spPr>
          <a:xfrm>
            <a:off x="624959" y="6544985"/>
            <a:ext cx="6404372" cy="195024"/>
          </a:xfrm>
          <a:prstGeom prst="rect">
            <a:avLst/>
          </a:prstGeom>
          <a:noFill/>
          <a:ln/>
        </p:spPr>
        <p:txBody>
          <a:bodyPr wrap="none" lIns="0" tIns="0" rIns="0" bIns="0" rtlCol="0" anchor="t"/>
          <a:lstStyle/>
          <a:p>
            <a:pPr algn="l" indent="0" marL="0">
              <a:lnSpc>
                <a:spcPts val="1500"/>
              </a:lnSpc>
              <a:buNone/>
            </a:pPr>
            <a:r>
              <a:rPr lang="en-US" sz="950" dirty="0">
                <a:solidFill>
                  <a:srgbClr val="E2E6E9"/>
                </a:solidFill>
                <a:latin typeface="Merriweather" pitchFamily="34" charset="0"/>
                <a:ea typeface="Merriweather" pitchFamily="34" charset="-122"/>
                <a:cs typeface="Merriweather" pitchFamily="34" charset="-120"/>
              </a:rPr>
              <a:t>Svar innen 24 timer</a:t>
            </a:r>
            <a:endParaRPr lang="en-US" sz="950" dirty="0"/>
          </a:p>
        </p:txBody>
      </p:sp>
      <p:pic>
        <p:nvPicPr>
          <p:cNvPr id="27" name="Image 3" descr="preencoded.png">    </p:cNvPr>
          <p:cNvPicPr>
            <a:picLocks noChangeAspect="1"/>
          </p:cNvPicPr>
          <p:nvPr/>
        </p:nvPicPr>
        <p:blipFill>
          <a:blip r:embed="rId10"/>
          <a:stretch>
            <a:fillRect/>
          </a:stretch>
        </p:blipFill>
        <p:spPr>
          <a:xfrm>
            <a:off x="7471529" y="960239"/>
            <a:ext cx="6678692" cy="6678692"/>
          </a:xfrm>
          <a:prstGeom prst="rect">
            <a:avLst/>
          </a:prstGeom>
        </p:spPr>
      </p:pic>
      <p:sp>
        <p:nvSpPr>
          <p:cNvPr id="28" name="Shape 22"/>
          <p:cNvSpPr/>
          <p:nvPr/>
        </p:nvSpPr>
        <p:spPr>
          <a:xfrm>
            <a:off x="487799" y="7974220"/>
            <a:ext cx="13654802" cy="22860"/>
          </a:xfrm>
          <a:prstGeom prst="rect">
            <a:avLst/>
          </a:prstGeom>
          <a:solidFill>
            <a:srgbClr val="E2E6E9">
              <a:alpha val="50000"/>
            </a:srgbClr>
          </a:solidFill>
          <a:ln/>
        </p:spPr>
      </p:sp>
      <p:pic>
        <p:nvPicPr>
          <p:cNvPr id="29" name="Image 4" descr="preencoded.png">
            <a:hlinkClick r:id="rId12" tooltip=""/>
          </p:cNvPr>
          <p:cNvPicPr>
            <a:picLocks noChangeAspect="1"/>
          </p:cNvPicPr>
          <p:nvPr/>
        </p:nvPicPr>
        <p:blipFill>
          <a:blip r:embed="rId11"/>
          <a:stretch>
            <a:fillRect/>
          </a:stretch>
        </p:blipFill>
        <p:spPr>
          <a:xfrm>
            <a:off x="487799" y="8134231"/>
            <a:ext cx="1830586" cy="335280"/>
          </a:xfrm>
          <a:prstGeom prst="rect">
            <a:avLst/>
          </a:prstGeom>
        </p:spPr>
      </p:pic>
      <p:pic>
        <p:nvPicPr>
          <p:cNvPr id="30" name="Image 5" descr="preencoded.png">
            <a:hlinkClick r:id="rId14" tooltip=""/>
          </p:cNvPr>
          <p:cNvPicPr>
            <a:picLocks noChangeAspect="1"/>
          </p:cNvPicPr>
          <p:nvPr/>
        </p:nvPicPr>
        <p:blipFill>
          <a:blip r:embed="rId13"/>
          <a:stretch>
            <a:fillRect/>
          </a:stretch>
        </p:blipFill>
        <p:spPr>
          <a:xfrm>
            <a:off x="2379345" y="8134231"/>
            <a:ext cx="1123831" cy="33528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2025-11-21T09:23:38Z</dcterms:created>
  <dcterms:modified xsi:type="dcterms:W3CDTF">2025-11-21T09:23:38Z</dcterms:modified>
</cp:coreProperties>
</file>